
<file path=[Content_Types].xml><?xml version="1.0" encoding="utf-8"?>
<Types xmlns="http://schemas.openxmlformats.org/package/2006/content-types">
  <Default Extension="png" ContentType="image/png"/>
  <Default Extension="svg" ContentType="image/svg+xml"/>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1"/>
  </p:notesMasterIdLst>
  <p:sldIdLst>
    <p:sldId id="257" r:id="rId3"/>
    <p:sldId id="256" r:id="rId4"/>
    <p:sldId id="264" r:id="rId5"/>
    <p:sldId id="258" r:id="rId6"/>
    <p:sldId id="265" r:id="rId7"/>
    <p:sldId id="267" r:id="rId8"/>
    <p:sldId id="268" r:id="rId9"/>
    <p:sldId id="26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1" autoAdjust="0"/>
    <p:restoredTop sz="85696" autoAdjust="0"/>
  </p:normalViewPr>
  <p:slideViewPr>
    <p:cSldViewPr snapToGrid="0">
      <p:cViewPr>
        <p:scale>
          <a:sx n="98" d="100"/>
          <a:sy n="98" d="100"/>
        </p:scale>
        <p:origin x="78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8.wmf"/></Relationships>
</file>

<file path=ppt/media/image1.png>
</file>

<file path=ppt/media/image2.png>
</file>

<file path=ppt/media/image3.png>
</file>

<file path=ppt/media/image4.svg>
</file>

<file path=ppt/media/image5.wmf>
</file>

<file path=ppt/media/image6.wmf>
</file>

<file path=ppt/media/image7.wmf>
</file>

<file path=ppt/media/image8.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20BB3-3CCB-4FE5-991B-82F6BCB48AF3}" type="datetimeFigureOut">
              <a:rPr lang="en-US" smtClean="0"/>
              <a:t>4/8/2018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46DE6-3336-457D-A091-FA20AC1C536E}" type="slidenum">
              <a:rPr lang="en-US" smtClean="0"/>
              <a:t>‹#›</a:t>
            </a:fld>
            <a:endParaRPr lang="en-US"/>
          </a:p>
        </p:txBody>
      </p:sp>
    </p:spTree>
    <p:extLst>
      <p:ext uri="{BB962C8B-B14F-4D97-AF65-F5344CB8AC3E}">
        <p14:creationId xmlns:p14="http://schemas.microsoft.com/office/powerpoint/2010/main" val="623619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Author : Arpan Saini</a:t>
            </a:r>
          </a:p>
          <a:p>
            <a:endParaRPr lang="en-US" dirty="0"/>
          </a:p>
        </p:txBody>
      </p:sp>
      <p:sp>
        <p:nvSpPr>
          <p:cNvPr id="4" name="Slide Number Placeholder 3"/>
          <p:cNvSpPr>
            <a:spLocks noGrp="1"/>
          </p:cNvSpPr>
          <p:nvPr>
            <p:ph type="sldNum" sz="quarter" idx="10"/>
          </p:nvPr>
        </p:nvSpPr>
        <p:spPr/>
        <p:txBody>
          <a:bodyPr/>
          <a:lstStyle/>
          <a:p>
            <a:fld id="{E0746DE6-3336-457D-A091-FA20AC1C536E}" type="slidenum">
              <a:rPr lang="en-US" smtClean="0"/>
              <a:t>1</a:t>
            </a:fld>
            <a:endParaRPr lang="en-US"/>
          </a:p>
        </p:txBody>
      </p:sp>
    </p:spTree>
    <p:extLst>
      <p:ext uri="{BB962C8B-B14F-4D97-AF65-F5344CB8AC3E}">
        <p14:creationId xmlns:p14="http://schemas.microsoft.com/office/powerpoint/2010/main" val="1602745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dirty="0"/>
              <a:t>                                                                                                                                                                                                                                                     Area of Improvement can be seen on next slide</a:t>
            </a:r>
            <a:r>
              <a:rPr lang="en-US" dirty="0"/>
              <a:t>.</a:t>
            </a:r>
          </a:p>
          <a:p>
            <a:endParaRPr lang="en-US" dirty="0"/>
          </a:p>
        </p:txBody>
      </p:sp>
      <p:sp>
        <p:nvSpPr>
          <p:cNvPr id="4" name="Slide Number Placeholder 3"/>
          <p:cNvSpPr>
            <a:spLocks noGrp="1"/>
          </p:cNvSpPr>
          <p:nvPr>
            <p:ph type="sldNum" sz="quarter" idx="10"/>
          </p:nvPr>
        </p:nvSpPr>
        <p:spPr/>
        <p:txBody>
          <a:bodyPr/>
          <a:lstStyle/>
          <a:p>
            <a:fld id="{E0746DE6-3336-457D-A091-FA20AC1C536E}" type="slidenum">
              <a:rPr lang="en-US" smtClean="0"/>
              <a:t>2</a:t>
            </a:fld>
            <a:endParaRPr lang="en-US"/>
          </a:p>
        </p:txBody>
      </p:sp>
    </p:spTree>
    <p:extLst>
      <p:ext uri="{BB962C8B-B14F-4D97-AF65-F5344CB8AC3E}">
        <p14:creationId xmlns:p14="http://schemas.microsoft.com/office/powerpoint/2010/main" val="623619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Scope of Improvement is not just restricted to the above mentioned points. There are more aspects of improvement like Performance, Configurations with External tools, Using Scripting languages to </a:t>
            </a:r>
          </a:p>
          <a:p>
            <a:r>
              <a:rPr lang="en-US" dirty="0"/>
              <a:t>                               Make Project More dynamic   etc. </a:t>
            </a:r>
          </a:p>
        </p:txBody>
      </p:sp>
      <p:sp>
        <p:nvSpPr>
          <p:cNvPr id="4" name="Slide Number Placeholder 3"/>
          <p:cNvSpPr>
            <a:spLocks noGrp="1"/>
          </p:cNvSpPr>
          <p:nvPr>
            <p:ph type="sldNum" sz="quarter" idx="10"/>
          </p:nvPr>
        </p:nvSpPr>
        <p:spPr/>
        <p:txBody>
          <a:bodyPr/>
          <a:lstStyle/>
          <a:p>
            <a:fld id="{E0746DE6-3336-457D-A091-FA20AC1C536E}" type="slidenum">
              <a:rPr lang="en-US" smtClean="0"/>
              <a:t>3</a:t>
            </a:fld>
            <a:endParaRPr lang="en-US"/>
          </a:p>
        </p:txBody>
      </p:sp>
    </p:spTree>
    <p:extLst>
      <p:ext uri="{BB962C8B-B14F-4D97-AF65-F5344CB8AC3E}">
        <p14:creationId xmlns:p14="http://schemas.microsoft.com/office/powerpoint/2010/main" val="2706509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0746DE6-3336-457D-A091-FA20AC1C536E}" type="slidenum">
              <a:rPr lang="en-US" smtClean="0"/>
              <a:t>4</a:t>
            </a:fld>
            <a:endParaRPr lang="en-US"/>
          </a:p>
        </p:txBody>
      </p:sp>
    </p:spTree>
    <p:extLst>
      <p:ext uri="{BB962C8B-B14F-4D97-AF65-F5344CB8AC3E}">
        <p14:creationId xmlns:p14="http://schemas.microsoft.com/office/powerpoint/2010/main" val="25208776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555EDF9-3D79-45DA-8367-2F63551C4C7D}" type="datetimeFigureOut">
              <a:rPr lang="en-US" smtClean="0"/>
              <a:t>4/8/2018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728930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55EDF9-3D79-45DA-8367-2F63551C4C7D}" type="datetimeFigureOut">
              <a:rPr lang="en-US" smtClean="0"/>
              <a:t>4/8/2018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3595179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55EDF9-3D79-45DA-8367-2F63551C4C7D}" type="datetimeFigureOut">
              <a:rPr lang="en-US" smtClean="0"/>
              <a:t>4/8/2018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3694633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4260" y="462455"/>
            <a:ext cx="10515600" cy="822263"/>
          </a:xfrm>
        </p:spPr>
        <p:txBody>
          <a:bodyPr>
            <a:normAutofit/>
          </a:bodyPr>
          <a:lstStyle>
            <a:lvl1pPr>
              <a:defRPr sz="3600">
                <a:solidFill>
                  <a:srgbClr val="D24726"/>
                </a:solidFill>
                <a:latin typeface="Segoe UI Light" panose="020B0502040204020203" pitchFamily="34" charset="0"/>
                <a:cs typeface="Segoe UI Light" panose="020B0502040204020203" pitchFamily="34" charset="0"/>
              </a:defRPr>
            </a:lvl1pPr>
          </a:lstStyle>
          <a:p>
            <a:r>
              <a:rPr lang="en-US" dirty="0"/>
              <a:t>Click to edit Master title style</a:t>
            </a:r>
          </a:p>
        </p:txBody>
      </p:sp>
      <p:sp>
        <p:nvSpPr>
          <p:cNvPr id="3" name="Content Placeholder 2"/>
          <p:cNvSpPr>
            <a:spLocks noGrp="1"/>
          </p:cNvSpPr>
          <p:nvPr>
            <p:ph idx="1"/>
          </p:nvPr>
        </p:nvSpPr>
        <p:spPr>
          <a:xfrm>
            <a:off x="838200" y="1625936"/>
            <a:ext cx="10515600" cy="4351338"/>
          </a:xfrm>
        </p:spPr>
        <p:txBody>
          <a:bodyPr/>
          <a:lstStyle>
            <a:lvl1pPr>
              <a:defRPr sz="1400" baseline="0">
                <a:solidFill>
                  <a:srgbClr val="595959"/>
                </a:solidFill>
                <a:latin typeface="Segoe UI Semilight" panose="020B0402040204020203" pitchFamily="34" charset="0"/>
                <a:cs typeface="Segoe UI Semilight" panose="020B0402040204020203" pitchFamily="34" charset="0"/>
              </a:defRPr>
            </a:lvl1pPr>
            <a:lvl2pPr>
              <a:defRPr sz="1200" baseline="0">
                <a:solidFill>
                  <a:srgbClr val="595959"/>
                </a:solidFill>
                <a:latin typeface="Segoe UI Semilight" panose="020B0402040204020203" pitchFamily="34" charset="0"/>
                <a:cs typeface="Segoe UI Semilight" panose="020B0402040204020203" pitchFamily="34" charset="0"/>
              </a:defRPr>
            </a:lvl2pPr>
            <a:lvl3pPr>
              <a:defRPr sz="1200" baseline="0">
                <a:solidFill>
                  <a:srgbClr val="595959"/>
                </a:solidFill>
                <a:latin typeface="Segoe UI Semilight" panose="020B0402040204020203" pitchFamily="34" charset="0"/>
                <a:cs typeface="Segoe UI Semilight" panose="020B0402040204020203" pitchFamily="34" charset="0"/>
              </a:defRPr>
            </a:lvl3pPr>
            <a:lvl4pPr>
              <a:defRPr sz="1200" baseline="0">
                <a:solidFill>
                  <a:srgbClr val="595959"/>
                </a:solidFill>
                <a:latin typeface="Segoe UI Semilight" panose="020B0402040204020203" pitchFamily="34" charset="0"/>
                <a:cs typeface="Segoe UI Semilight" panose="020B0402040204020203" pitchFamily="34" charset="0"/>
              </a:defRPr>
            </a:lvl4pPr>
            <a:lvl5pPr>
              <a:defRPr sz="1200" baseline="0">
                <a:solidFill>
                  <a:srgbClr val="595959"/>
                </a:solidFill>
                <a:latin typeface="Segoe UI Semilight" panose="020B0402040204020203" pitchFamily="34" charset="0"/>
                <a:cs typeface="Segoe UI Semilight" panose="020B040204020402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652CD92-9D15-43B4-8516-073FCDAC90D4}" type="datetimeFigureOut">
              <a:rPr lang="en-US" smtClean="0"/>
              <a:t>4/8/2018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75E1560-7126-406C-A531-3A398E8D0EEA}" type="slidenum">
              <a:rPr lang="en-US" smtClean="0"/>
              <a:t>‹#›</a:t>
            </a:fld>
            <a:endParaRPr lang="en-US"/>
          </a:p>
        </p:txBody>
      </p:sp>
      <p:cxnSp>
        <p:nvCxnSpPr>
          <p:cNvPr id="7" name="Straight Connector 6"/>
          <p:cNvCxnSpPr/>
          <p:nvPr userDrawn="1"/>
        </p:nvCxnSpPr>
        <p:spPr>
          <a:xfrm>
            <a:off x="952500" y="1284718"/>
            <a:ext cx="10363200"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5525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555EDF9-3D79-45DA-8367-2F63551C4C7D}" type="datetimeFigureOut">
              <a:rPr lang="en-US" smtClean="0"/>
              <a:t>4/8/2018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081304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555EDF9-3D79-45DA-8367-2F63551C4C7D}" type="datetimeFigureOut">
              <a:rPr lang="en-US" smtClean="0"/>
              <a:t>4/8/2018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40362145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555EDF9-3D79-45DA-8367-2F63551C4C7D}" type="datetimeFigureOut">
              <a:rPr lang="en-US" smtClean="0"/>
              <a:t>4/8/2018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010913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555EDF9-3D79-45DA-8367-2F63551C4C7D}" type="datetimeFigureOut">
              <a:rPr lang="en-US" smtClean="0"/>
              <a:t>4/8/2018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67207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555EDF9-3D79-45DA-8367-2F63551C4C7D}" type="datetimeFigureOut">
              <a:rPr lang="en-US" smtClean="0"/>
              <a:t>4/8/2018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15722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55EDF9-3D79-45DA-8367-2F63551C4C7D}" type="datetimeFigureOut">
              <a:rPr lang="en-US" smtClean="0"/>
              <a:t>4/8/2018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463090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555EDF9-3D79-45DA-8367-2F63551C4C7D}" type="datetimeFigureOut">
              <a:rPr lang="en-US" smtClean="0"/>
              <a:t>4/8/2018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2197589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555EDF9-3D79-45DA-8367-2F63551C4C7D}" type="datetimeFigureOut">
              <a:rPr lang="en-US" smtClean="0"/>
              <a:t>4/8/2018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2CBF5-17B8-4387-88A6-ABF9F8C64D5A}" type="slidenum">
              <a:rPr lang="en-US" smtClean="0"/>
              <a:t>‹#›</a:t>
            </a:fld>
            <a:endParaRPr lang="en-US"/>
          </a:p>
        </p:txBody>
      </p:sp>
    </p:spTree>
    <p:extLst>
      <p:ext uri="{BB962C8B-B14F-4D97-AF65-F5344CB8AC3E}">
        <p14:creationId xmlns:p14="http://schemas.microsoft.com/office/powerpoint/2010/main" val="11287417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55EDF9-3D79-45DA-8367-2F63551C4C7D}" type="datetimeFigureOut">
              <a:rPr lang="en-US" smtClean="0"/>
              <a:t>4/8/2018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52CBF5-17B8-4387-88A6-ABF9F8C64D5A}" type="slidenum">
              <a:rPr lang="en-US" smtClean="0"/>
              <a:t>‹#›</a:t>
            </a:fld>
            <a:endParaRPr lang="en-US"/>
          </a:p>
        </p:txBody>
      </p:sp>
    </p:spTree>
    <p:extLst>
      <p:ext uri="{BB962C8B-B14F-4D97-AF65-F5344CB8AC3E}">
        <p14:creationId xmlns:p14="http://schemas.microsoft.com/office/powerpoint/2010/main" val="586332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52CD92-9D15-43B4-8516-073FCDAC90D4}" type="datetimeFigureOut">
              <a:rPr lang="en-US" smtClean="0"/>
              <a:t>4/8/2018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5E1560-7126-406C-A531-3A398E8D0EEA}" type="slidenum">
              <a:rPr lang="en-US" smtClean="0"/>
              <a:t>‹#›</a:t>
            </a:fld>
            <a:endParaRPr lang="en-US"/>
          </a:p>
        </p:txBody>
      </p:sp>
    </p:spTree>
    <p:extLst>
      <p:ext uri="{BB962C8B-B14F-4D97-AF65-F5344CB8AC3E}">
        <p14:creationId xmlns:p14="http://schemas.microsoft.com/office/powerpoint/2010/main" val="3184122265"/>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www.themoviedb.org/" TargetMode="External"/><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hyperlink" Target="https://www.themoviedb.org/"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5.wmf"/><Relationship Id="rId4" Type="http://schemas.openxmlformats.org/officeDocument/2006/relationships/oleObject" Target="../embeddings/oleObject1.bin"/></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6.w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7.w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8.w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grpSp>
        <p:nvGrpSpPr>
          <p:cNvPr id="9" name="Group 8" title="intersecting circles">
            <a:extLst>
              <a:ext uri="{FF2B5EF4-FFF2-40B4-BE49-F238E27FC236}">
                <a16:creationId xmlns:a16="http://schemas.microsoft.com/office/drawing/2014/main" id="{D2C4BFA1-2075-4901-9E24-E41D1FDD51FD}"/>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10" name="Oval 5">
              <a:extLst>
                <a:ext uri="{FF2B5EF4-FFF2-40B4-BE49-F238E27FC236}">
                  <a16:creationId xmlns:a16="http://schemas.microsoft.com/office/drawing/2014/main" id="{985A7375-E3AF-4F5C-85AE-17E8832952CA}"/>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11" name="Oval 10">
              <a:extLst>
                <a:ext uri="{FF2B5EF4-FFF2-40B4-BE49-F238E27FC236}">
                  <a16:creationId xmlns:a16="http://schemas.microsoft.com/office/drawing/2014/main" id="{F0307F65-8304-4FA8-A841-D4D7625411BE}"/>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2" name="Oval 5">
              <a:extLst>
                <a:ext uri="{FF2B5EF4-FFF2-40B4-BE49-F238E27FC236}">
                  <a16:creationId xmlns:a16="http://schemas.microsoft.com/office/drawing/2014/main" id="{C8B8394C-136F-4E05-A002-D93A5E79CD50}"/>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14" name="Rectangle 13" title="ribbon">
            <a:extLst>
              <a:ext uri="{FF2B5EF4-FFF2-40B4-BE49-F238E27FC236}">
                <a16:creationId xmlns:a16="http://schemas.microsoft.com/office/drawing/2014/main" id="{053FB2EE-284F-4C87-AB3D-BBF87A9FAB9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524000" y="2776538"/>
            <a:ext cx="9144000" cy="1381188"/>
          </a:xfrm>
        </p:spPr>
        <p:txBody>
          <a:bodyPr anchor="ctr">
            <a:normAutofit/>
          </a:bodyPr>
          <a:lstStyle/>
          <a:p>
            <a:r>
              <a:rPr lang="en-US" sz="4000" dirty="0">
                <a:solidFill>
                  <a:schemeClr val="bg2"/>
                </a:solidFill>
              </a:rPr>
              <a:t>User Guide</a:t>
            </a:r>
          </a:p>
        </p:txBody>
      </p:sp>
      <p:sp>
        <p:nvSpPr>
          <p:cNvPr id="3" name="Content Placeholder 2"/>
          <p:cNvSpPr>
            <a:spLocks noGrp="1"/>
          </p:cNvSpPr>
          <p:nvPr>
            <p:ph type="subTitle" idx="1"/>
          </p:nvPr>
        </p:nvSpPr>
        <p:spPr>
          <a:xfrm>
            <a:off x="1368357" y="1883569"/>
            <a:ext cx="9144000" cy="762000"/>
          </a:xfrm>
        </p:spPr>
        <p:txBody>
          <a:bodyPr>
            <a:normAutofit/>
          </a:bodyPr>
          <a:lstStyle/>
          <a:p>
            <a:r>
              <a:rPr lang="en-US" sz="4000" dirty="0"/>
              <a:t>Sofi TMDB API Project</a:t>
            </a:r>
            <a:endParaRPr sz="4000" dirty="0"/>
          </a:p>
        </p:txBody>
      </p:sp>
    </p:spTree>
    <p:extLst>
      <p:ext uri="{BB962C8B-B14F-4D97-AF65-F5344CB8AC3E}">
        <p14:creationId xmlns:p14="http://schemas.microsoft.com/office/powerpoint/2010/main" val="153045439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B76E6-8E55-4532-B4C9-362459A30A05}"/>
              </a:ext>
            </a:extLst>
          </p:cNvPr>
          <p:cNvSpPr>
            <a:spLocks noGrp="1"/>
          </p:cNvSpPr>
          <p:nvPr>
            <p:ph type="title"/>
          </p:nvPr>
        </p:nvSpPr>
        <p:spPr/>
        <p:txBody>
          <a:bodyPr/>
          <a:lstStyle/>
          <a:p>
            <a:r>
              <a:rPr lang="en-US" dirty="0">
                <a:latin typeface="Segoe UI Light" panose="020B0702040204020203" pitchFamily="34" charset="0"/>
                <a:ea typeface="Segoe UI Light" panose="020B0702040204020203" pitchFamily="34" charset="0"/>
                <a:cs typeface="Segoe UI" panose="020B0502040204020203" pitchFamily="34" charset="0"/>
              </a:rPr>
              <a:t>Here's your outline to get started</a:t>
            </a:r>
          </a:p>
        </p:txBody>
      </p:sp>
      <p:sp>
        <p:nvSpPr>
          <p:cNvPr id="20" name="Text 2"/>
          <p:cNvSpPr/>
          <p:nvPr/>
        </p:nvSpPr>
        <p:spPr>
          <a:xfrm>
            <a:off x="838200" y="1461299"/>
            <a:ext cx="10462846" cy="375359"/>
          </a:xfrm>
          <a:prstGeom prst="rect">
            <a:avLst/>
          </a:prstGeom>
        </p:spPr>
        <p:txBody>
          <a:bodyPr wrap="square">
            <a:spAutoFit/>
          </a:bodyPr>
          <a:lstStyle/>
          <a:p>
            <a:pPr>
              <a:lnSpc>
                <a:spcPct val="150000"/>
              </a:lnSpc>
            </a:pPr>
            <a:r>
              <a:rPr lang="en-US" sz="1400" dirty="0">
                <a:solidFill>
                  <a:srgbClr val="D24726"/>
                </a:solidFill>
                <a:latin typeface="Segoe UI Semibold" panose="020B0702040204020203" pitchFamily="34" charset="0"/>
                <a:ea typeface="Segoe UI Semibold" panose="020B0702040204020203" pitchFamily="34" charset="0"/>
                <a:cs typeface="Segoe UI" panose="020B0502040204020203" pitchFamily="34" charset="0"/>
              </a:rPr>
              <a:t>Key facts about SoFi TMDB API Project</a:t>
            </a:r>
          </a:p>
        </p:txBody>
      </p:sp>
      <p:sp>
        <p:nvSpPr>
          <p:cNvPr id="21" name="Content Placeholder 2"/>
          <p:cNvSpPr txBox="1">
            <a:spLocks/>
          </p:cNvSpPr>
          <p:nvPr/>
        </p:nvSpPr>
        <p:spPr>
          <a:xfrm>
            <a:off x="834260" y="1923285"/>
            <a:ext cx="5028036" cy="4749591"/>
          </a:xfrm>
          <a:prstGeom prst="rect">
            <a:avLst/>
          </a:prstGeom>
          <a:ln w="57150">
            <a:noFill/>
          </a:ln>
        </p:spPr>
        <p:txBody>
          <a:bodyPr vert="horz" lIns="91440" tIns="45720" rIns="91440" bIns="45720" numCol="1" rtlCol="0" anchor="t">
            <a:normAutofit fontScale="70000" lnSpcReduction="20000"/>
          </a:bodyPr>
          <a:lstStyle/>
          <a:p>
            <a:pPr marL="285750" indent="-285750">
              <a:lnSpc>
                <a:spcPct val="150000"/>
              </a:lnSpc>
              <a:spcBef>
                <a:spcPts val="0"/>
              </a:spcBef>
              <a:buFont typeface="Wingdings" panose="05000000000000000000" pitchFamily="2" charset="2"/>
              <a:buChar char="Ø"/>
            </a:pPr>
            <a:r>
              <a:rPr lang="en-US" sz="1700" dirty="0">
                <a:solidFill>
                  <a:schemeClr val="tx1">
                    <a:lumMod val="65000"/>
                    <a:lumOff val="35000"/>
                  </a:schemeClr>
                </a:solidFill>
                <a:latin typeface="Segoe UI Semilight" panose="020B0402040204020203" pitchFamily="34" charset="0"/>
                <a:ea typeface="Segoe UI" panose="020B0502040204020203" pitchFamily="34" charset="0"/>
                <a:cs typeface="Segoe UI Semilight" panose="020B0402040204020203" pitchFamily="34" charset="0"/>
              </a:rPr>
              <a:t>Sofi TMDB API Project is designed using SOAP UI Pro that has configured with GIT/GIT Hub for version management and enable a team of multiple people, Sitting at different locations to work simultaneously on the project.</a:t>
            </a:r>
          </a:p>
          <a:p>
            <a:pPr marL="285750" indent="-285750">
              <a:lnSpc>
                <a:spcPct val="150000"/>
              </a:lnSpc>
              <a:spcBef>
                <a:spcPts val="0"/>
              </a:spcBef>
              <a:buFont typeface="Wingdings" panose="05000000000000000000" pitchFamily="2" charset="2"/>
              <a:buChar char="Ø"/>
            </a:pPr>
            <a:r>
              <a:rPr lang="en-US" sz="1700" dirty="0">
                <a:solidFill>
                  <a:schemeClr val="tx1">
                    <a:lumMod val="65000"/>
                    <a:lumOff val="35000"/>
                  </a:schemeClr>
                </a:solidFill>
                <a:latin typeface="Segoe UI Semilight" panose="020B0402040204020203" pitchFamily="34" charset="0"/>
                <a:ea typeface="Segoe UI" panose="020B0502040204020203" pitchFamily="34" charset="0"/>
                <a:cs typeface="Segoe UI Semilight" panose="020B0402040204020203" pitchFamily="34" charset="0"/>
              </a:rPr>
              <a:t>Can be run using bat file or from a command line.  </a:t>
            </a:r>
          </a:p>
          <a:p>
            <a:pPr marL="285750" indent="-285750">
              <a:lnSpc>
                <a:spcPct val="150000"/>
              </a:lnSpc>
              <a:spcBef>
                <a:spcPts val="0"/>
              </a:spcBef>
              <a:buFont typeface="Wingdings" panose="05000000000000000000" pitchFamily="2" charset="2"/>
              <a:buChar char="Ø"/>
            </a:pPr>
            <a:r>
              <a:rPr lang="en-US" sz="1700" dirty="0">
                <a:solidFill>
                  <a:schemeClr val="tx1">
                    <a:lumMod val="65000"/>
                    <a:lumOff val="35000"/>
                  </a:schemeClr>
                </a:solidFill>
                <a:latin typeface="Segoe UI Semilight" panose="020B0402040204020203" pitchFamily="34" charset="0"/>
                <a:ea typeface="Segoe UI" panose="020B0502040204020203" pitchFamily="34" charset="0"/>
                <a:cs typeface="Segoe UI Semilight" panose="020B0402040204020203" pitchFamily="34" charset="0"/>
              </a:rPr>
              <a:t>Auto generation of Test Execution Reports. </a:t>
            </a:r>
          </a:p>
          <a:p>
            <a:pPr marL="285750" indent="-285750">
              <a:lnSpc>
                <a:spcPct val="150000"/>
              </a:lnSpc>
              <a:spcBef>
                <a:spcPts val="0"/>
              </a:spcBef>
              <a:buFont typeface="Wingdings" panose="05000000000000000000" pitchFamily="2" charset="2"/>
              <a:buChar char="Ø"/>
            </a:pPr>
            <a:r>
              <a:rPr lang="en-US" sz="1700" dirty="0">
                <a:solidFill>
                  <a:schemeClr val="tx1">
                    <a:lumMod val="65000"/>
                    <a:lumOff val="35000"/>
                  </a:schemeClr>
                </a:solidFill>
                <a:latin typeface="Segoe UI Semilight" panose="020B0402040204020203" pitchFamily="34" charset="0"/>
                <a:ea typeface="Segoe UI" panose="020B0502040204020203" pitchFamily="34" charset="0"/>
                <a:cs typeface="Segoe UI Semilight" panose="020B0402040204020203" pitchFamily="34" charset="0"/>
              </a:rPr>
              <a:t>Capable enough for generating configurable dashboards.</a:t>
            </a:r>
          </a:p>
          <a:p>
            <a:pPr marL="285750" indent="-285750">
              <a:lnSpc>
                <a:spcPct val="150000"/>
              </a:lnSpc>
              <a:spcBef>
                <a:spcPts val="0"/>
              </a:spcBef>
              <a:buFont typeface="Wingdings" panose="05000000000000000000" pitchFamily="2" charset="2"/>
              <a:buChar char="Ø"/>
            </a:pPr>
            <a:r>
              <a:rPr lang="en-US" sz="1700" dirty="0">
                <a:solidFill>
                  <a:schemeClr val="tx1">
                    <a:lumMod val="65000"/>
                    <a:lumOff val="35000"/>
                  </a:schemeClr>
                </a:solidFill>
                <a:latin typeface="Segoe UI Semilight" panose="020B0402040204020203" pitchFamily="34" charset="0"/>
                <a:ea typeface="Segoe UI" panose="020B0502040204020203" pitchFamily="34" charset="0"/>
                <a:cs typeface="Segoe UI Semilight" panose="020B0402040204020203" pitchFamily="34" charset="0"/>
              </a:rPr>
              <a:t>Can be run on Multiple Environments. Environment Variables are configurable. </a:t>
            </a:r>
          </a:p>
          <a:p>
            <a:pPr marL="285750" indent="-285750">
              <a:lnSpc>
                <a:spcPct val="150000"/>
              </a:lnSpc>
              <a:spcBef>
                <a:spcPts val="0"/>
              </a:spcBef>
              <a:buFont typeface="Wingdings" panose="05000000000000000000" pitchFamily="2" charset="2"/>
              <a:buChar char="Ø"/>
            </a:pPr>
            <a:r>
              <a:rPr lang="en-US" sz="1700" dirty="0">
                <a:solidFill>
                  <a:schemeClr val="tx1">
                    <a:lumMod val="65000"/>
                    <a:lumOff val="35000"/>
                  </a:schemeClr>
                </a:solidFill>
                <a:latin typeface="Segoe UI Semilight" panose="020B0402040204020203" pitchFamily="34" charset="0"/>
                <a:ea typeface="Segoe UI" panose="020B0502040204020203" pitchFamily="34" charset="0"/>
                <a:cs typeface="Segoe UI Semilight" panose="020B0402040204020203" pitchFamily="34" charset="0"/>
              </a:rPr>
              <a:t>API Key is a configurable. Session ID and Guest session ID are stored on the fly at project level to Reuse it for Another Test cases. </a:t>
            </a:r>
          </a:p>
          <a:p>
            <a:pPr marL="285750" indent="-285750">
              <a:lnSpc>
                <a:spcPct val="150000"/>
              </a:lnSpc>
              <a:spcBef>
                <a:spcPts val="0"/>
              </a:spcBef>
              <a:buFont typeface="Wingdings" panose="05000000000000000000" pitchFamily="2" charset="2"/>
              <a:buChar char="Ø"/>
            </a:pPr>
            <a:r>
              <a:rPr lang="en-US" sz="1700" dirty="0">
                <a:solidFill>
                  <a:schemeClr val="tx1">
                    <a:lumMod val="65000"/>
                    <a:lumOff val="35000"/>
                  </a:schemeClr>
                </a:solidFill>
                <a:latin typeface="Segoe UI Semilight" panose="020B0402040204020203" pitchFamily="34" charset="0"/>
                <a:ea typeface="Segoe UI" panose="020B0502040204020203" pitchFamily="34" charset="0"/>
                <a:cs typeface="Segoe UI Semilight" panose="020B0402040204020203" pitchFamily="34" charset="0"/>
              </a:rPr>
              <a:t>Include extensively Positive and Negative scenarios for different aspects of functional Testing. </a:t>
            </a:r>
          </a:p>
          <a:p>
            <a:pPr marL="285750" indent="-285750">
              <a:lnSpc>
                <a:spcPct val="150000"/>
              </a:lnSpc>
              <a:spcBef>
                <a:spcPts val="0"/>
              </a:spcBef>
              <a:buFont typeface="Wingdings" panose="05000000000000000000" pitchFamily="2" charset="2"/>
              <a:buChar char="Ø"/>
            </a:pPr>
            <a:r>
              <a:rPr lang="en-US" sz="1700" dirty="0">
                <a:solidFill>
                  <a:schemeClr val="tx1">
                    <a:lumMod val="65000"/>
                    <a:lumOff val="35000"/>
                  </a:schemeClr>
                </a:solidFill>
                <a:latin typeface="Segoe UI Semilight" panose="020B0402040204020203" pitchFamily="34" charset="0"/>
                <a:ea typeface="Segoe UI" panose="020B0502040204020203" pitchFamily="34" charset="0"/>
                <a:cs typeface="Segoe UI Semilight" panose="020B0402040204020203" pitchFamily="34" charset="0"/>
              </a:rPr>
              <a:t>Includes Assertions at each level to verify the Expected Http status and Data validation and different aspects of the Functional testing. </a:t>
            </a:r>
          </a:p>
          <a:p>
            <a:pPr marL="285750" indent="-285750">
              <a:lnSpc>
                <a:spcPct val="150000"/>
              </a:lnSpc>
              <a:spcBef>
                <a:spcPts val="0"/>
              </a:spcBef>
              <a:buFont typeface="Wingdings" panose="05000000000000000000" pitchFamily="2" charset="2"/>
              <a:buChar char="Ø"/>
            </a:pPr>
            <a:endParaRPr lang="en-US" sz="1400" dirty="0">
              <a:solidFill>
                <a:schemeClr val="tx1">
                  <a:lumMod val="65000"/>
                  <a:lumOff val="35000"/>
                </a:schemeClr>
              </a:solidFill>
              <a:latin typeface="Segoe UI Semilight" panose="020B0402040204020203" pitchFamily="34" charset="0"/>
              <a:ea typeface="Segoe UI" panose="020B0502040204020203" pitchFamily="34" charset="0"/>
              <a:cs typeface="Segoe UI Semilight" panose="020B0402040204020203" pitchFamily="34" charset="0"/>
            </a:endParaRPr>
          </a:p>
          <a:p>
            <a:pPr marL="0" indent="0">
              <a:lnSpc>
                <a:spcPct val="150000"/>
              </a:lnSpc>
              <a:spcBef>
                <a:spcPts val="0"/>
              </a:spcBef>
              <a:buFont typeface="Arial" panose="020B0604020202020204" pitchFamily="34" charset="0"/>
              <a:buNone/>
            </a:pPr>
            <a:r>
              <a:rPr lang="en-US" sz="1400" dirty="0">
                <a:solidFill>
                  <a:schemeClr val="tx1">
                    <a:lumMod val="65000"/>
                    <a:lumOff val="35000"/>
                  </a:schemeClr>
                </a:solidFill>
                <a:latin typeface="Segoe UI Semilight" panose="020B0402040204020203" pitchFamily="34" charset="0"/>
                <a:ea typeface="Segoe UI" panose="020B0502040204020203" pitchFamily="34" charset="0"/>
                <a:cs typeface="Segoe UI Semilight" panose="020B0402040204020203" pitchFamily="34" charset="0"/>
              </a:rPr>
              <a:t> </a:t>
            </a:r>
          </a:p>
        </p:txBody>
      </p:sp>
      <p:sp>
        <p:nvSpPr>
          <p:cNvPr id="22" name="Content Placeholder 3"/>
          <p:cNvSpPr/>
          <p:nvPr/>
        </p:nvSpPr>
        <p:spPr>
          <a:xfrm>
            <a:off x="6211661" y="1760155"/>
            <a:ext cx="5237389" cy="1668021"/>
          </a:xfrm>
          <a:prstGeom prst="rect">
            <a:avLst/>
          </a:prstGeom>
        </p:spPr>
        <p:txBody>
          <a:bodyPr wrap="square">
            <a:spAutoFit/>
          </a:bodyPr>
          <a:lstStyle/>
          <a:p>
            <a:pPr>
              <a:lnSpc>
                <a:spcPct val="150000"/>
              </a:lnSpc>
            </a:pPr>
            <a:r>
              <a:rPr lang="en-US" sz="1400" b="1" dirty="0">
                <a:solidFill>
                  <a:srgbClr val="D24726"/>
                </a:solidFill>
                <a:latin typeface="Segoe UI Semibold" panose="020B0702040204020203" pitchFamily="34" charset="0"/>
                <a:ea typeface="Segoe UI Semibold" panose="020B0702040204020203" pitchFamily="34" charset="0"/>
              </a:rPr>
              <a:t>Release date: </a:t>
            </a:r>
            <a:r>
              <a:rPr lang="en-US" sz="1400" b="1" dirty="0">
                <a:solidFill>
                  <a:schemeClr val="tx1">
                    <a:lumMod val="65000"/>
                    <a:lumOff val="35000"/>
                  </a:schemeClr>
                </a:solidFill>
                <a:latin typeface="Segoe UI Semilight" panose="020B0402040204020203" pitchFamily="34" charset="0"/>
                <a:ea typeface="Segoe UI Semibold" panose="020B0702040204020203" pitchFamily="34" charset="0"/>
                <a:cs typeface="Segoe UI Semilight" panose="020B0402040204020203" pitchFamily="34" charset="0"/>
              </a:rPr>
              <a:t>April</a:t>
            </a:r>
            <a:r>
              <a:rPr lang="en-US" sz="1400" dirty="0">
                <a:solidFill>
                  <a:schemeClr val="tx1">
                    <a:lumMod val="65000"/>
                    <a:lumOff val="35000"/>
                  </a:schemeClr>
                </a:solidFill>
                <a:latin typeface="Segoe UI Semilight" panose="020B0402040204020203" pitchFamily="34" charset="0"/>
                <a:cs typeface="Segoe UI Semilight" panose="020B0402040204020203" pitchFamily="34" charset="0"/>
              </a:rPr>
              <a:t> </a:t>
            </a:r>
            <a:r>
              <a:rPr lang="en-US" sz="1400" b="1" dirty="0">
                <a:solidFill>
                  <a:schemeClr val="tx1">
                    <a:lumMod val="65000"/>
                    <a:lumOff val="35000"/>
                  </a:schemeClr>
                </a:solidFill>
                <a:latin typeface="Segoe UI Semilight" panose="020B0402040204020203" pitchFamily="34" charset="0"/>
                <a:cs typeface="Segoe UI Semilight" panose="020B0402040204020203" pitchFamily="34" charset="0"/>
              </a:rPr>
              <a:t>08, 2018</a:t>
            </a:r>
          </a:p>
          <a:p>
            <a:pPr>
              <a:lnSpc>
                <a:spcPct val="150000"/>
              </a:lnSpc>
            </a:pPr>
            <a:r>
              <a:rPr lang="en-US" sz="1400" b="1" dirty="0">
                <a:solidFill>
                  <a:srgbClr val="D24726"/>
                </a:solidFill>
                <a:latin typeface="Segoe UI Semibold" panose="020B0702040204020203" pitchFamily="34" charset="0"/>
                <a:ea typeface="Segoe UI Semibold" panose="020B0702040204020203" pitchFamily="34" charset="0"/>
              </a:rPr>
              <a:t>Developer: </a:t>
            </a:r>
            <a:r>
              <a:rPr lang="en-US" sz="1400" b="1" dirty="0">
                <a:solidFill>
                  <a:schemeClr val="tx1">
                    <a:lumMod val="65000"/>
                    <a:lumOff val="35000"/>
                  </a:schemeClr>
                </a:solidFill>
                <a:latin typeface="Segoe UI Semilight" panose="020B0402040204020203" pitchFamily="34" charset="0"/>
                <a:ea typeface="Segoe UI Semibold" panose="020B0702040204020203" pitchFamily="34" charset="0"/>
                <a:cs typeface="Segoe UI Semilight" panose="020B0402040204020203" pitchFamily="34" charset="0"/>
              </a:rPr>
              <a:t>Arpan Saini</a:t>
            </a:r>
            <a:endParaRPr lang="en-US" sz="1400" dirty="0">
              <a:solidFill>
                <a:schemeClr val="tx1">
                  <a:lumMod val="65000"/>
                  <a:lumOff val="35000"/>
                </a:schemeClr>
              </a:solidFill>
              <a:latin typeface="Segoe UI Semilight" panose="020B0402040204020203" pitchFamily="34" charset="0"/>
              <a:cs typeface="Segoe UI Semilight" panose="020B0402040204020203" pitchFamily="34" charset="0"/>
            </a:endParaRPr>
          </a:p>
          <a:p>
            <a:pPr>
              <a:lnSpc>
                <a:spcPct val="150000"/>
              </a:lnSpc>
            </a:pPr>
            <a:r>
              <a:rPr lang="en-US" sz="1400" b="1" dirty="0">
                <a:solidFill>
                  <a:srgbClr val="D24726"/>
                </a:solidFill>
                <a:latin typeface="Segoe UI Semibold" panose="020B0702040204020203" pitchFamily="34" charset="0"/>
                <a:ea typeface="Segoe UI Semibold" panose="020B0702040204020203" pitchFamily="34" charset="0"/>
              </a:rPr>
              <a:t>Tool Used: </a:t>
            </a:r>
            <a:r>
              <a:rPr lang="en-US" sz="1400" b="1" dirty="0">
                <a:solidFill>
                  <a:schemeClr val="tx1">
                    <a:lumMod val="65000"/>
                    <a:lumOff val="35000"/>
                  </a:schemeClr>
                </a:solidFill>
                <a:latin typeface="Segoe UI Semilight" panose="020B0402040204020203" pitchFamily="34" charset="0"/>
                <a:cs typeface="Segoe UI Semilight" panose="020B0402040204020203" pitchFamily="34" charset="0"/>
              </a:rPr>
              <a:t>Soap UI NG Pro (Ready API)</a:t>
            </a:r>
          </a:p>
          <a:p>
            <a:pPr>
              <a:lnSpc>
                <a:spcPct val="150000"/>
              </a:lnSpc>
            </a:pPr>
            <a:r>
              <a:rPr lang="en-US" sz="1400" b="1" dirty="0">
                <a:solidFill>
                  <a:srgbClr val="D24726"/>
                </a:solidFill>
                <a:latin typeface="Segoe UI Semibold" panose="020B0702040204020203" pitchFamily="34" charset="0"/>
                <a:ea typeface="Segoe UI Semibold" panose="020B0702040204020203" pitchFamily="34" charset="0"/>
              </a:rPr>
              <a:t>Publisher: </a:t>
            </a:r>
            <a:r>
              <a:rPr lang="en-US" sz="1400" b="1" dirty="0">
                <a:solidFill>
                  <a:schemeClr val="tx1">
                    <a:lumMod val="65000"/>
                    <a:lumOff val="35000"/>
                  </a:schemeClr>
                </a:solidFill>
                <a:latin typeface="Segoe UI Semilight" panose="020B0402040204020203" pitchFamily="34" charset="0"/>
                <a:ea typeface="Segoe UI Semibold" panose="020B0702040204020203" pitchFamily="34" charset="0"/>
                <a:cs typeface="Segoe UI Semilight" panose="020B0402040204020203" pitchFamily="34" charset="0"/>
              </a:rPr>
              <a:t>Arpan Saini</a:t>
            </a:r>
            <a:endParaRPr lang="en-US" sz="1400" dirty="0">
              <a:solidFill>
                <a:schemeClr val="tx1">
                  <a:lumMod val="65000"/>
                  <a:lumOff val="35000"/>
                </a:schemeClr>
              </a:solidFill>
              <a:latin typeface="Segoe UI Semilight" panose="020B0402040204020203" pitchFamily="34" charset="0"/>
              <a:cs typeface="Segoe UI Semilight" panose="020B0402040204020203" pitchFamily="34" charset="0"/>
            </a:endParaRPr>
          </a:p>
          <a:p>
            <a:pPr>
              <a:lnSpc>
                <a:spcPct val="150000"/>
              </a:lnSpc>
            </a:pPr>
            <a:r>
              <a:rPr lang="en-US" sz="1400" b="1" dirty="0">
                <a:solidFill>
                  <a:srgbClr val="D24726"/>
                </a:solidFill>
                <a:latin typeface="Segoe UI Semibold" panose="020B0702040204020203" pitchFamily="34" charset="0"/>
                <a:ea typeface="Segoe UI Semibold" panose="020B0702040204020203" pitchFamily="34" charset="0"/>
              </a:rPr>
              <a:t>Platform: </a:t>
            </a:r>
            <a:r>
              <a:rPr lang="en-US" sz="1400" b="1" dirty="0">
                <a:solidFill>
                  <a:schemeClr val="tx1">
                    <a:lumMod val="65000"/>
                    <a:lumOff val="35000"/>
                  </a:schemeClr>
                </a:solidFill>
                <a:latin typeface="Segoe UI Semilight" panose="020B0402040204020203" pitchFamily="34" charset="0"/>
                <a:cs typeface="Segoe UI Semilight" panose="020B0402040204020203" pitchFamily="34" charset="0"/>
              </a:rPr>
              <a:t>Microsoft Windows</a:t>
            </a:r>
          </a:p>
        </p:txBody>
      </p:sp>
      <p:grpSp>
        <p:nvGrpSpPr>
          <p:cNvPr id="4" name="Group 3">
            <a:extLst>
              <a:ext uri="{FF2B5EF4-FFF2-40B4-BE49-F238E27FC236}">
                <a16:creationId xmlns:a16="http://schemas.microsoft.com/office/drawing/2014/main" id="{E07FEDDE-7BE3-4AF0-89AC-8212D722B9B0}"/>
              </a:ext>
            </a:extLst>
          </p:cNvPr>
          <p:cNvGrpSpPr/>
          <p:nvPr/>
        </p:nvGrpSpPr>
        <p:grpSpPr>
          <a:xfrm>
            <a:off x="6211661" y="5810971"/>
            <a:ext cx="5188481" cy="1174603"/>
            <a:chOff x="6211661" y="5810971"/>
            <a:chExt cx="5188481" cy="1174603"/>
          </a:xfrm>
        </p:grpSpPr>
        <p:sp>
          <p:nvSpPr>
            <p:cNvPr id="5" name="Rectangle 8">
              <a:extLst>
                <a:ext uri="{FF2B5EF4-FFF2-40B4-BE49-F238E27FC236}">
                  <a16:creationId xmlns:a16="http://schemas.microsoft.com/office/drawing/2014/main" id="{184C5845-0FFB-4734-A9BE-3E8CEA8008D3}"/>
                </a:ext>
              </a:extLst>
            </p:cNvPr>
            <p:cNvSpPr/>
            <p:nvPr/>
          </p:nvSpPr>
          <p:spPr>
            <a:xfrm>
              <a:off x="6211661" y="6042093"/>
              <a:ext cx="5138199" cy="630783"/>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6" name="TextBox 7">
              <a:extLst>
                <a:ext uri="{FF2B5EF4-FFF2-40B4-BE49-F238E27FC236}">
                  <a16:creationId xmlns:a16="http://schemas.microsoft.com/office/drawing/2014/main" id="{33CDDC14-D7C0-4FC6-8360-4E6E50174088}"/>
                </a:ext>
              </a:extLst>
            </p:cNvPr>
            <p:cNvSpPr txBox="1"/>
            <p:nvPr/>
          </p:nvSpPr>
          <p:spPr>
            <a:xfrm>
              <a:off x="6289102" y="6139278"/>
              <a:ext cx="2303691" cy="451406"/>
            </a:xfrm>
            <a:prstGeom prst="rect">
              <a:avLst/>
            </a:prstGeom>
            <a:noFill/>
          </p:spPr>
          <p:txBody>
            <a:bodyPr wrap="square" rtlCol="0">
              <a:spAutoFit/>
            </a:bodyPr>
            <a:lstStyle/>
            <a:p>
              <a:pPr>
                <a:lnSpc>
                  <a:spcPts val="1400"/>
                </a:lnSpc>
              </a:pPr>
              <a:r>
                <a:rPr lang="en-US" sz="1200" dirty="0">
                  <a:solidFill>
                    <a:srgbClr val="D24726"/>
                  </a:solidFill>
                  <a:cs typeface="Segoe UI Semibold" panose="020B0702040204020203" pitchFamily="34" charset="0"/>
                </a:rPr>
                <a:t>See more: </a:t>
              </a:r>
              <a:r>
                <a:rPr lang="en-US" sz="1200" dirty="0">
                  <a:solidFill>
                    <a:schemeClr val="tx1">
                      <a:lumMod val="65000"/>
                      <a:lumOff val="35000"/>
                    </a:schemeClr>
                  </a:solidFill>
                  <a:latin typeface="Segoe UI Semilight" panose="020B0402040204020203" pitchFamily="34" charset="0"/>
                  <a:ea typeface="Segoe UI Symbol" panose="020B0502040204020203" pitchFamily="34" charset="0"/>
                  <a:cs typeface="Segoe UI Semilight" panose="020B0402040204020203" pitchFamily="34" charset="0"/>
                </a:rPr>
                <a:t>Open the Notes below for more information.</a:t>
              </a:r>
            </a:p>
          </p:txBody>
        </p:sp>
        <p:pic>
          <p:nvPicPr>
            <p:cNvPr id="7" name="Picture 11" descr="Curved arrow">
              <a:extLst>
                <a:ext uri="{FF2B5EF4-FFF2-40B4-BE49-F238E27FC236}">
                  <a16:creationId xmlns:a16="http://schemas.microsoft.com/office/drawing/2014/main" id="{A3DA137E-6B53-4403-B00B-B734CA13A906}"/>
                </a:ext>
              </a:extLst>
            </p:cNvPr>
            <p:cNvPicPr/>
            <p:nvPr/>
          </p:nvPicPr>
          <p:blipFill>
            <a:blip r:embed="rId3" cstate="print">
              <a:extLst>
                <a:ext uri="{28A0092B-C50C-407E-A947-70E740481C1C}">
                  <a14:useLocalDpi xmlns:a14="http://schemas.microsoft.com/office/drawing/2010/main" val="0"/>
                </a:ext>
              </a:extLst>
            </a:blip>
            <a:stretch>
              <a:fillRect/>
            </a:stretch>
          </p:blipFill>
          <p:spPr>
            <a:xfrm rot="10354591">
              <a:off x="8424546" y="6310071"/>
              <a:ext cx="712427" cy="504018"/>
            </a:xfrm>
            <a:prstGeom prst="rect">
              <a:avLst/>
            </a:prstGeom>
          </p:spPr>
        </p:pic>
        <p:pic>
          <p:nvPicPr>
            <p:cNvPr id="8" name="Picture 6" descr="Notes button in status bar">
              <a:extLst>
                <a:ext uri="{FF2B5EF4-FFF2-40B4-BE49-F238E27FC236}">
                  <a16:creationId xmlns:a16="http://schemas.microsoft.com/office/drawing/2014/main" id="{225180E8-0FE3-47A7-AA6D-1109075B6765}"/>
                </a:ext>
              </a:extLst>
            </p:cNvPr>
            <p:cNvPicPr>
              <a:picLocks noChangeAspect="1"/>
            </p:cNvPicPr>
            <p:nvPr/>
          </p:nvPicPr>
          <p:blipFill>
            <a:blip r:embed="rId4"/>
            <a:stretch>
              <a:fillRect/>
            </a:stretch>
          </p:blipFill>
          <p:spPr>
            <a:xfrm>
              <a:off x="9025539" y="5810971"/>
              <a:ext cx="2374603" cy="1174603"/>
            </a:xfrm>
            <a:prstGeom prst="rect">
              <a:avLst/>
            </a:prstGeom>
          </p:spPr>
        </p:pic>
      </p:grpSp>
    </p:spTree>
    <p:extLst>
      <p:ext uri="{BB962C8B-B14F-4D97-AF65-F5344CB8AC3E}">
        <p14:creationId xmlns:p14="http://schemas.microsoft.com/office/powerpoint/2010/main" val="3748667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437234B-6223-41F8-B90D-8F11AD61A037}"/>
              </a:ext>
            </a:extLst>
          </p:cNvPr>
          <p:cNvSpPr>
            <a:spLocks noGrp="1"/>
          </p:cNvSpPr>
          <p:nvPr>
            <p:ph type="title"/>
          </p:nvPr>
        </p:nvSpPr>
        <p:spPr>
          <a:xfrm>
            <a:off x="838200" y="681037"/>
            <a:ext cx="10515600" cy="822263"/>
          </a:xfrm>
        </p:spPr>
        <p:txBody>
          <a:bodyPr/>
          <a:lstStyle/>
          <a:p>
            <a:r>
              <a:rPr lang="en-US" sz="3600" dirty="0">
                <a:solidFill>
                  <a:srgbClr val="D24726"/>
                </a:solidFill>
                <a:latin typeface="Segoe UI Light" panose="020B0702040204020203" pitchFamily="34" charset="0"/>
                <a:cs typeface="Segoe UI" panose="020B0502040204020203" pitchFamily="34" charset="0"/>
              </a:rPr>
              <a:t>Area</a:t>
            </a:r>
            <a:r>
              <a:rPr lang="en-US" dirty="0">
                <a:latin typeface="Segoe UI Light" panose="020B0702040204020203" pitchFamily="34" charset="0"/>
                <a:ea typeface="Segoe UI Light" panose="020B0702040204020203" pitchFamily="34" charset="0"/>
                <a:cs typeface="Segoe UI" panose="020B0502040204020203" pitchFamily="34" charset="0"/>
              </a:rPr>
              <a:t> </a:t>
            </a:r>
            <a:r>
              <a:rPr lang="en-US" sz="3600" dirty="0">
                <a:solidFill>
                  <a:srgbClr val="D24726"/>
                </a:solidFill>
                <a:latin typeface="Segoe UI Light" panose="020B0702040204020203" pitchFamily="34" charset="0"/>
                <a:cs typeface="Segoe UI" panose="020B0502040204020203" pitchFamily="34" charset="0"/>
              </a:rPr>
              <a:t>of Improvement</a:t>
            </a:r>
          </a:p>
        </p:txBody>
      </p:sp>
      <p:sp>
        <p:nvSpPr>
          <p:cNvPr id="3" name="Content Placeholder 2">
            <a:extLst>
              <a:ext uri="{FF2B5EF4-FFF2-40B4-BE49-F238E27FC236}">
                <a16:creationId xmlns:a16="http://schemas.microsoft.com/office/drawing/2014/main" id="{9F1184A8-F9E6-4D95-9104-EEB52C1384C2}"/>
              </a:ext>
            </a:extLst>
          </p:cNvPr>
          <p:cNvSpPr>
            <a:spLocks noGrp="1"/>
          </p:cNvSpPr>
          <p:nvPr>
            <p:ph idx="1"/>
          </p:nvPr>
        </p:nvSpPr>
        <p:spPr/>
        <p:txBody>
          <a:bodyPr>
            <a:normAutofit/>
          </a:bodyPr>
          <a:lstStyle/>
          <a:p>
            <a:pPr>
              <a:buFont typeface="Wingdings" panose="05000000000000000000" pitchFamily="2" charset="2"/>
              <a:buChar char="Ø"/>
            </a:pPr>
            <a:r>
              <a:rPr lang="en-US" sz="1300" dirty="0">
                <a:solidFill>
                  <a:schemeClr val="tx1">
                    <a:lumMod val="65000"/>
                    <a:lumOff val="35000"/>
                  </a:schemeClr>
                </a:solidFill>
                <a:latin typeface="Segoe UI Semilight" panose="020B0402040204020203" pitchFamily="34" charset="0"/>
                <a:cs typeface="Segoe UI Semilight" panose="020B0402040204020203" pitchFamily="34" charset="0"/>
              </a:rPr>
              <a:t>Can</a:t>
            </a:r>
            <a:r>
              <a:rPr lang="en-US" sz="3600" dirty="0">
                <a:solidFill>
                  <a:srgbClr val="D24726"/>
                </a:solidFill>
                <a:latin typeface="Segoe UI Light" panose="020B0702040204020203" pitchFamily="34" charset="0"/>
                <a:cs typeface="Segoe UI" panose="020B0502040204020203" pitchFamily="34" charset="0"/>
              </a:rPr>
              <a:t> </a:t>
            </a:r>
            <a:r>
              <a:rPr lang="en-US" sz="1300" dirty="0">
                <a:solidFill>
                  <a:schemeClr val="tx1">
                    <a:lumMod val="65000"/>
                    <a:lumOff val="35000"/>
                  </a:schemeClr>
                </a:solidFill>
                <a:latin typeface="Segoe UI Semilight" panose="020B0402040204020203" pitchFamily="34" charset="0"/>
                <a:cs typeface="Segoe UI Semilight" panose="020B0402040204020203" pitchFamily="34" charset="0"/>
              </a:rPr>
              <a:t>create Load and Security Test using same function designed test cases. That will save a lot of cost and time in favor of project.  </a:t>
            </a:r>
          </a:p>
          <a:p>
            <a:pPr>
              <a:buFont typeface="Wingdings" panose="05000000000000000000" pitchFamily="2" charset="2"/>
              <a:buChar char="Ø"/>
            </a:pPr>
            <a:r>
              <a:rPr lang="en-US" sz="1300" dirty="0">
                <a:solidFill>
                  <a:schemeClr val="tx1">
                    <a:lumMod val="65000"/>
                    <a:lumOff val="35000"/>
                  </a:schemeClr>
                </a:solidFill>
                <a:latin typeface="Segoe UI Semilight" panose="020B0402040204020203" pitchFamily="34" charset="0"/>
                <a:cs typeface="Segoe UI Semilight" panose="020B0402040204020203" pitchFamily="34" charset="0"/>
              </a:rPr>
              <a:t>For Data Driven Testing, External source of data can be configured. Like files , Excel and DB. By using data driven testing, Test case can be highly configurable to run on Multiple data that’s not possible using a manual testing. And Expected results can be passed from Data sources to make it highly configurable and reusable Test scripts. </a:t>
            </a:r>
          </a:p>
          <a:p>
            <a:pPr>
              <a:buFont typeface="Wingdings" panose="05000000000000000000" pitchFamily="2" charset="2"/>
              <a:buChar char="Ø"/>
            </a:pPr>
            <a:r>
              <a:rPr lang="en-US" sz="1300" dirty="0">
                <a:solidFill>
                  <a:schemeClr val="tx1">
                    <a:lumMod val="65000"/>
                    <a:lumOff val="35000"/>
                  </a:schemeClr>
                </a:solidFill>
                <a:latin typeface="Segoe UI Semilight" panose="020B0402040204020203" pitchFamily="34" charset="0"/>
                <a:cs typeface="Segoe UI Semilight" panose="020B0402040204020203" pitchFamily="34" charset="0"/>
              </a:rPr>
              <a:t>Can be configured to run on synthetic as well as on Migrated data. This is help to find out the challenges and problems that we can be faced during productions and will be ready before hand.</a:t>
            </a:r>
          </a:p>
          <a:p>
            <a:pPr>
              <a:buFont typeface="Wingdings" panose="05000000000000000000" pitchFamily="2" charset="2"/>
              <a:buChar char="Ø"/>
            </a:pPr>
            <a:r>
              <a:rPr lang="en-US" sz="1300" dirty="0">
                <a:solidFill>
                  <a:schemeClr val="tx1">
                    <a:lumMod val="65000"/>
                    <a:lumOff val="35000"/>
                  </a:schemeClr>
                </a:solidFill>
                <a:latin typeface="Segoe UI Semilight" panose="020B0402040204020203" pitchFamily="34" charset="0"/>
                <a:cs typeface="Segoe UI Semilight" panose="020B0402040204020203" pitchFamily="34" charset="0"/>
              </a:rPr>
              <a:t>Can be configured with Build tools like Jenkins. That can eliminate the human intervention for the Building the project and resolve the deployment and build issues. </a:t>
            </a:r>
          </a:p>
          <a:p>
            <a:pPr>
              <a:buFont typeface="Wingdings" panose="05000000000000000000" pitchFamily="2" charset="2"/>
              <a:buChar char="Ø"/>
            </a:pPr>
            <a:r>
              <a:rPr lang="en-US" sz="1300" dirty="0">
                <a:solidFill>
                  <a:schemeClr val="tx1">
                    <a:lumMod val="65000"/>
                    <a:lumOff val="35000"/>
                  </a:schemeClr>
                </a:solidFill>
                <a:latin typeface="Segoe UI Semilight" panose="020B0402040204020203" pitchFamily="34" charset="0"/>
                <a:cs typeface="Segoe UI Semilight" panose="020B0402040204020203" pitchFamily="34" charset="0"/>
              </a:rPr>
              <a:t>We can use the Data Export Feature of the Tool to configure it with external tool like Jasper soft to make the more beautiful and Configurable Reports for Higher Management Reporting.</a:t>
            </a:r>
          </a:p>
          <a:p>
            <a:pPr>
              <a:buFont typeface="Wingdings" panose="05000000000000000000" pitchFamily="2" charset="2"/>
              <a:buChar char="Ø"/>
            </a:pPr>
            <a:endParaRPr lang="en-US" sz="1300" dirty="0">
              <a:solidFill>
                <a:schemeClr val="tx1">
                  <a:lumMod val="65000"/>
                  <a:lumOff val="35000"/>
                </a:schemeClr>
              </a:solidFill>
              <a:latin typeface="Segoe UI Semilight" panose="020B0402040204020203" pitchFamily="34" charset="0"/>
              <a:cs typeface="Segoe UI Semilight" panose="020B0402040204020203" pitchFamily="34" charset="0"/>
            </a:endParaRPr>
          </a:p>
          <a:p>
            <a:pPr>
              <a:buFont typeface="Wingdings" panose="05000000000000000000" pitchFamily="2" charset="2"/>
              <a:buChar char="Ø"/>
            </a:pPr>
            <a:endParaRPr lang="en-US" sz="1300" dirty="0">
              <a:solidFill>
                <a:schemeClr val="tx1">
                  <a:lumMod val="65000"/>
                  <a:lumOff val="35000"/>
                </a:schemeClr>
              </a:solidFill>
              <a:latin typeface="Segoe UI Semilight" panose="020B0402040204020203" pitchFamily="34" charset="0"/>
              <a:cs typeface="Segoe UI Semilight" panose="020B0402040204020203" pitchFamily="34" charset="0"/>
            </a:endParaRPr>
          </a:p>
          <a:p>
            <a:pPr>
              <a:buFont typeface="Wingdings" panose="05000000000000000000" pitchFamily="2" charset="2"/>
              <a:buChar char="Ø"/>
            </a:pPr>
            <a:endParaRPr lang="en-US" sz="1300" dirty="0">
              <a:solidFill>
                <a:schemeClr val="tx1">
                  <a:lumMod val="65000"/>
                  <a:lumOff val="35000"/>
                </a:schemeClr>
              </a:solidFill>
              <a:latin typeface="Segoe UI Semilight" panose="020B0402040204020203" pitchFamily="34" charset="0"/>
              <a:cs typeface="Segoe UI Semilight" panose="020B0402040204020203" pitchFamily="34" charset="0"/>
            </a:endParaRPr>
          </a:p>
        </p:txBody>
      </p:sp>
      <p:grpSp>
        <p:nvGrpSpPr>
          <p:cNvPr id="5" name="Group 4">
            <a:extLst>
              <a:ext uri="{FF2B5EF4-FFF2-40B4-BE49-F238E27FC236}">
                <a16:creationId xmlns:a16="http://schemas.microsoft.com/office/drawing/2014/main" id="{FFE9C3FC-0980-4405-919F-D89CA53F1F29}"/>
              </a:ext>
            </a:extLst>
          </p:cNvPr>
          <p:cNvGrpSpPr/>
          <p:nvPr/>
        </p:nvGrpSpPr>
        <p:grpSpPr>
          <a:xfrm>
            <a:off x="6211661" y="5810971"/>
            <a:ext cx="5188481" cy="1174603"/>
            <a:chOff x="6211661" y="5810971"/>
            <a:chExt cx="5188481" cy="1174603"/>
          </a:xfrm>
        </p:grpSpPr>
        <p:sp>
          <p:nvSpPr>
            <p:cNvPr id="6" name="Rectangle 8">
              <a:extLst>
                <a:ext uri="{FF2B5EF4-FFF2-40B4-BE49-F238E27FC236}">
                  <a16:creationId xmlns:a16="http://schemas.microsoft.com/office/drawing/2014/main" id="{BE87AEFB-EF17-4DFB-9171-744D64BD38B0}"/>
                </a:ext>
              </a:extLst>
            </p:cNvPr>
            <p:cNvSpPr/>
            <p:nvPr/>
          </p:nvSpPr>
          <p:spPr>
            <a:xfrm>
              <a:off x="6211661" y="6042093"/>
              <a:ext cx="5138199" cy="630783"/>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7" name="TextBox 7">
              <a:extLst>
                <a:ext uri="{FF2B5EF4-FFF2-40B4-BE49-F238E27FC236}">
                  <a16:creationId xmlns:a16="http://schemas.microsoft.com/office/drawing/2014/main" id="{671346E6-6110-458B-90AA-B124D8E4075B}"/>
                </a:ext>
              </a:extLst>
            </p:cNvPr>
            <p:cNvSpPr txBox="1"/>
            <p:nvPr/>
          </p:nvSpPr>
          <p:spPr>
            <a:xfrm>
              <a:off x="6289102" y="6139278"/>
              <a:ext cx="2303691" cy="451406"/>
            </a:xfrm>
            <a:prstGeom prst="rect">
              <a:avLst/>
            </a:prstGeom>
            <a:noFill/>
          </p:spPr>
          <p:txBody>
            <a:bodyPr wrap="square" rtlCol="0">
              <a:spAutoFit/>
            </a:bodyPr>
            <a:lstStyle/>
            <a:p>
              <a:pPr>
                <a:lnSpc>
                  <a:spcPts val="1400"/>
                </a:lnSpc>
              </a:pPr>
              <a:r>
                <a:rPr lang="en-US" sz="1200" dirty="0">
                  <a:solidFill>
                    <a:srgbClr val="D24726"/>
                  </a:solidFill>
                  <a:cs typeface="Segoe UI Semibold" panose="020B0702040204020203" pitchFamily="34" charset="0"/>
                </a:rPr>
                <a:t>See more: </a:t>
              </a:r>
              <a:r>
                <a:rPr lang="en-US" sz="1200" dirty="0">
                  <a:solidFill>
                    <a:schemeClr val="tx1">
                      <a:lumMod val="65000"/>
                      <a:lumOff val="35000"/>
                    </a:schemeClr>
                  </a:solidFill>
                  <a:latin typeface="Segoe UI Semilight" panose="020B0402040204020203" pitchFamily="34" charset="0"/>
                  <a:ea typeface="Segoe UI Symbol" panose="020B0502040204020203" pitchFamily="34" charset="0"/>
                  <a:cs typeface="Segoe UI Semilight" panose="020B0402040204020203" pitchFamily="34" charset="0"/>
                </a:rPr>
                <a:t>Open the Notes below for more information.</a:t>
              </a:r>
            </a:p>
          </p:txBody>
        </p:sp>
        <p:pic>
          <p:nvPicPr>
            <p:cNvPr id="8" name="Picture 11" descr="Curved arrow">
              <a:extLst>
                <a:ext uri="{FF2B5EF4-FFF2-40B4-BE49-F238E27FC236}">
                  <a16:creationId xmlns:a16="http://schemas.microsoft.com/office/drawing/2014/main" id="{602A4B53-836B-470E-A493-6CC35C7EC03C}"/>
                </a:ext>
              </a:extLst>
            </p:cNvPr>
            <p:cNvPicPr/>
            <p:nvPr/>
          </p:nvPicPr>
          <p:blipFill>
            <a:blip r:embed="rId4" cstate="print">
              <a:extLst>
                <a:ext uri="{28A0092B-C50C-407E-A947-70E740481C1C}">
                  <a14:useLocalDpi xmlns:a14="http://schemas.microsoft.com/office/drawing/2010/main" val="0"/>
                </a:ext>
              </a:extLst>
            </a:blip>
            <a:stretch>
              <a:fillRect/>
            </a:stretch>
          </p:blipFill>
          <p:spPr>
            <a:xfrm rot="10354591">
              <a:off x="8424546" y="6310071"/>
              <a:ext cx="712427" cy="504018"/>
            </a:xfrm>
            <a:prstGeom prst="rect">
              <a:avLst/>
            </a:prstGeom>
          </p:spPr>
        </p:pic>
        <p:pic>
          <p:nvPicPr>
            <p:cNvPr id="9" name="Picture 6" descr="Notes button in status bar">
              <a:extLst>
                <a:ext uri="{FF2B5EF4-FFF2-40B4-BE49-F238E27FC236}">
                  <a16:creationId xmlns:a16="http://schemas.microsoft.com/office/drawing/2014/main" id="{719EBAB6-7BE8-4156-A858-588B85842106}"/>
                </a:ext>
              </a:extLst>
            </p:cNvPr>
            <p:cNvPicPr>
              <a:picLocks noChangeAspect="1"/>
            </p:cNvPicPr>
            <p:nvPr/>
          </p:nvPicPr>
          <p:blipFill>
            <a:blip r:embed="rId5"/>
            <a:stretch>
              <a:fillRect/>
            </a:stretch>
          </p:blipFill>
          <p:spPr>
            <a:xfrm>
              <a:off x="9025539" y="5810971"/>
              <a:ext cx="2374603" cy="1174603"/>
            </a:xfrm>
            <a:prstGeom prst="rect">
              <a:avLst/>
            </a:prstGeom>
          </p:spPr>
        </p:pic>
      </p:grpSp>
    </p:spTree>
    <p:extLst>
      <p:ext uri="{BB962C8B-B14F-4D97-AF65-F5344CB8AC3E}">
        <p14:creationId xmlns:p14="http://schemas.microsoft.com/office/powerpoint/2010/main" val="98771560"/>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E186B68C-84BC-4A6E-99D1-EE87483C134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48949" y="450221"/>
            <a:ext cx="2115455" cy="1898903"/>
          </a:xfrm>
          <a:prstGeom prst="rect">
            <a:avLst/>
          </a:prstGeom>
          <a:solidFill>
            <a:srgbClr val="A5A5A5"/>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0" name="Rectangle 19">
            <a:extLst>
              <a:ext uri="{FF2B5EF4-FFF2-40B4-BE49-F238E27FC236}">
                <a16:creationId xmlns:a16="http://schemas.microsoft.com/office/drawing/2014/main" id="{1C091803-41C2-48E0-9228-5148460C747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11418" y="450221"/>
            <a:ext cx="4421661" cy="5948858"/>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85000"/>
                </a:schemeClr>
              </a:solidFill>
            </a:endParaRPr>
          </a:p>
        </p:txBody>
      </p:sp>
      <p:sp>
        <p:nvSpPr>
          <p:cNvPr id="25" name="Rectangle 21">
            <a:extLst>
              <a:ext uri="{FF2B5EF4-FFF2-40B4-BE49-F238E27FC236}">
                <a16:creationId xmlns:a16="http://schemas.microsoft.com/office/drawing/2014/main" id="{6166C6D1-23AC-49C4-BA07-238E4E9F8CE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0221"/>
            <a:ext cx="4402377" cy="39181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4" name="Rectangle 23">
            <a:extLst>
              <a:ext uri="{FF2B5EF4-FFF2-40B4-BE49-F238E27FC236}">
                <a16:creationId xmlns:a16="http://schemas.microsoft.com/office/drawing/2014/main" id="{B775CD93-9DF2-48CB-9F57-1BCA9A46C7F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921" y="4521269"/>
            <a:ext cx="6697525" cy="1877811"/>
          </a:xfrm>
          <a:prstGeom prst="rect">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pic>
        <p:nvPicPr>
          <p:cNvPr id="15" name="Graphic 14">
            <a:extLst>
              <a:ext uri="{FF2B5EF4-FFF2-40B4-BE49-F238E27FC236}">
                <a16:creationId xmlns:a16="http://schemas.microsoft.com/office/drawing/2014/main" id="{0D20834C-6D87-4B4E-BD86-3ABB81CEA6C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43078" y="2576514"/>
            <a:ext cx="1705848" cy="1705848"/>
          </a:xfrm>
          <a:prstGeom prst="rect">
            <a:avLst/>
          </a:prstGeom>
        </p:spPr>
      </p:pic>
      <p:sp>
        <p:nvSpPr>
          <p:cNvPr id="2" name="Title 1"/>
          <p:cNvSpPr>
            <a:spLocks noGrp="1"/>
          </p:cNvSpPr>
          <p:nvPr>
            <p:ph type="title"/>
          </p:nvPr>
        </p:nvSpPr>
        <p:spPr>
          <a:xfrm>
            <a:off x="774700" y="762000"/>
            <a:ext cx="3759200" cy="3340100"/>
          </a:xfrm>
        </p:spPr>
        <p:txBody>
          <a:bodyPr>
            <a:normAutofit/>
          </a:bodyPr>
          <a:lstStyle/>
          <a:p>
            <a:r>
              <a:rPr lang="en-US" dirty="0">
                <a:solidFill>
                  <a:srgbClr val="FFFFFF"/>
                </a:solidFill>
              </a:rPr>
              <a:t>INSTALLATION GUIDE</a:t>
            </a:r>
          </a:p>
        </p:txBody>
      </p:sp>
      <p:sp>
        <p:nvSpPr>
          <p:cNvPr id="3" name="Content Placeholder 2"/>
          <p:cNvSpPr>
            <a:spLocks noGrp="1"/>
          </p:cNvSpPr>
          <p:nvPr>
            <p:ph type="body" idx="1"/>
          </p:nvPr>
        </p:nvSpPr>
        <p:spPr>
          <a:xfrm>
            <a:off x="7535088" y="815502"/>
            <a:ext cx="4194853" cy="5275603"/>
          </a:xfrm>
        </p:spPr>
        <p:txBody>
          <a:bodyPr anchor="ctr">
            <a:normAutofit/>
          </a:bodyPr>
          <a:lstStyle/>
          <a:p>
            <a:pPr marL="0" indent="0">
              <a:buNone/>
            </a:pPr>
            <a:r>
              <a:rPr lang="en-US" sz="2000" dirty="0"/>
              <a:t>1</a:t>
            </a:r>
            <a:r>
              <a:rPr lang="en-US" sz="1500" dirty="0"/>
              <a:t>. Sign up at </a:t>
            </a:r>
            <a:r>
              <a:rPr lang="en-US" sz="1500" dirty="0">
                <a:hlinkClick r:id="rId5"/>
              </a:rPr>
              <a:t>https://www.themoviedb.org/</a:t>
            </a:r>
            <a:endParaRPr lang="en-US" sz="1500" dirty="0"/>
          </a:p>
          <a:p>
            <a:pPr marL="0" indent="0">
              <a:buNone/>
            </a:pPr>
            <a:r>
              <a:rPr lang="en-US" sz="1500" dirty="0"/>
              <a:t>2. Request for </a:t>
            </a:r>
            <a:r>
              <a:rPr lang="en-US" sz="1500" dirty="0" err="1"/>
              <a:t>Api</a:t>
            </a:r>
            <a:r>
              <a:rPr lang="en-US" sz="1500" dirty="0"/>
              <a:t> Key.</a:t>
            </a:r>
          </a:p>
          <a:p>
            <a:pPr marL="0" indent="0">
              <a:buNone/>
            </a:pPr>
            <a:r>
              <a:rPr lang="en-US" sz="1500" dirty="0"/>
              <a:t>3. How To Clone Project From </a:t>
            </a:r>
            <a:r>
              <a:rPr lang="en-US" sz="1500" dirty="0" err="1"/>
              <a:t>GITHub</a:t>
            </a:r>
            <a:r>
              <a:rPr lang="en-US" sz="1500" dirty="0"/>
              <a:t>. </a:t>
            </a:r>
          </a:p>
          <a:p>
            <a:pPr marL="0" indent="0">
              <a:buNone/>
            </a:pPr>
            <a:r>
              <a:rPr lang="en-US" sz="1500" dirty="0"/>
              <a:t>4. How To Import Composite Project to Your SOAP UI Pro tool.</a:t>
            </a:r>
          </a:p>
          <a:p>
            <a:pPr marL="0" indent="0">
              <a:buNone/>
            </a:pPr>
            <a:r>
              <a:rPr lang="en-US" sz="1500" dirty="0"/>
              <a:t>5. Configuration Changes. </a:t>
            </a:r>
          </a:p>
          <a:p>
            <a:pPr marL="0" indent="0">
              <a:buNone/>
            </a:pPr>
            <a:r>
              <a:rPr lang="en-US" sz="1500" dirty="0"/>
              <a:t>6. How to Run Project using SOAP UI Pro from different Level like Project , Test Suite and Test Case Level. </a:t>
            </a:r>
          </a:p>
          <a:p>
            <a:pPr marL="0" indent="0">
              <a:buNone/>
            </a:pPr>
            <a:r>
              <a:rPr lang="en-US" sz="1500" dirty="0"/>
              <a:t>7. How to Run Project using Command Line. </a:t>
            </a:r>
          </a:p>
          <a:p>
            <a:pPr marL="0" indent="0">
              <a:buNone/>
            </a:pPr>
            <a:r>
              <a:rPr lang="en-US" sz="1500" dirty="0"/>
              <a:t>8. How To Run Project using bat file. </a:t>
            </a:r>
          </a:p>
          <a:p>
            <a:pPr marL="0" indent="0">
              <a:buNone/>
            </a:pPr>
            <a:r>
              <a:rPr lang="en-US" sz="1500" dirty="0"/>
              <a:t>9. How to Get Test Execution Reports. </a:t>
            </a:r>
          </a:p>
          <a:p>
            <a:pPr marL="0" indent="0">
              <a:buNone/>
            </a:pPr>
            <a:r>
              <a:rPr lang="en-US" sz="1500" dirty="0"/>
              <a:t> 10. How to check Dashboard.</a:t>
            </a:r>
          </a:p>
          <a:p>
            <a:pPr marL="0" indent="0">
              <a:buNone/>
            </a:pPr>
            <a:endParaRPr lang="en-US" sz="1500" dirty="0"/>
          </a:p>
          <a:p>
            <a:pPr marL="0" indent="0">
              <a:buNone/>
            </a:pPr>
            <a:r>
              <a:rPr lang="en-US" sz="1500" dirty="0"/>
              <a:t> </a:t>
            </a:r>
          </a:p>
        </p:txBody>
      </p:sp>
    </p:spTree>
    <p:extLst>
      <p:ext uri="{BB962C8B-B14F-4D97-AF65-F5344CB8AC3E}">
        <p14:creationId xmlns:p14="http://schemas.microsoft.com/office/powerpoint/2010/main" val="3671686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D7C71-5E47-4A03-BEC1-278C98E4160B}"/>
              </a:ext>
            </a:extLst>
          </p:cNvPr>
          <p:cNvSpPr>
            <a:spLocks noGrp="1"/>
          </p:cNvSpPr>
          <p:nvPr>
            <p:ph type="title"/>
          </p:nvPr>
        </p:nvSpPr>
        <p:spPr>
          <a:xfrm>
            <a:off x="838200" y="345670"/>
            <a:ext cx="10515600" cy="1325563"/>
          </a:xfrm>
        </p:spPr>
        <p:txBody>
          <a:bodyPr/>
          <a:lstStyle/>
          <a:p>
            <a:r>
              <a:rPr lang="en-US" sz="3600" dirty="0">
                <a:solidFill>
                  <a:srgbClr val="D24726"/>
                </a:solidFill>
                <a:latin typeface="Segoe UI Light" panose="020B0702040204020203" pitchFamily="34" charset="0"/>
                <a:cs typeface="Segoe UI" panose="020B0502040204020203" pitchFamily="34" charset="0"/>
              </a:rPr>
              <a:t>Sign up at </a:t>
            </a:r>
            <a:r>
              <a:rPr lang="en-US" sz="3600" dirty="0">
                <a:solidFill>
                  <a:srgbClr val="D24726"/>
                </a:solidFill>
                <a:latin typeface="Segoe UI Light" panose="020B0702040204020203" pitchFamily="34" charset="0"/>
                <a:cs typeface="Segoe UI" panose="020B0502040204020203" pitchFamily="34" charset="0"/>
                <a:hlinkClick r:id="rId3"/>
              </a:rPr>
              <a:t>https://www.themoviedb.org/</a:t>
            </a:r>
            <a:endParaRPr lang="en-US" sz="3600" dirty="0">
              <a:solidFill>
                <a:srgbClr val="D24726"/>
              </a:solidFill>
              <a:latin typeface="Segoe UI Light" panose="020B0702040204020203" pitchFamily="34" charset="0"/>
              <a:cs typeface="Segoe UI" panose="020B0502040204020203" pitchFamily="34" charset="0"/>
            </a:endParaRPr>
          </a:p>
        </p:txBody>
      </p:sp>
      <p:sp>
        <p:nvSpPr>
          <p:cNvPr id="5" name="TextBox 4">
            <a:extLst>
              <a:ext uri="{FF2B5EF4-FFF2-40B4-BE49-F238E27FC236}">
                <a16:creationId xmlns:a16="http://schemas.microsoft.com/office/drawing/2014/main" id="{6772DE96-0820-41E2-83A1-602191135105}"/>
              </a:ext>
            </a:extLst>
          </p:cNvPr>
          <p:cNvSpPr txBox="1"/>
          <p:nvPr/>
        </p:nvSpPr>
        <p:spPr>
          <a:xfrm>
            <a:off x="1235413" y="2003898"/>
            <a:ext cx="8920264" cy="569387"/>
          </a:xfrm>
          <a:prstGeom prst="rect">
            <a:avLst/>
          </a:prstGeom>
          <a:noFill/>
        </p:spPr>
        <p:txBody>
          <a:bodyPr wrap="square" rtlCol="0">
            <a:spAutoFit/>
          </a:bodyPr>
          <a:lstStyle/>
          <a:p>
            <a:pPr marL="285750" indent="-285750">
              <a:buFont typeface="Wingdings" panose="05000000000000000000" pitchFamily="2" charset="2"/>
              <a:buChar char="Ø"/>
            </a:pPr>
            <a:r>
              <a:rPr lang="en-US" sz="1300" b="1" dirty="0">
                <a:solidFill>
                  <a:schemeClr val="tx1">
                    <a:lumMod val="65000"/>
                    <a:lumOff val="35000"/>
                  </a:schemeClr>
                </a:solidFill>
                <a:latin typeface="Segoe UI Semilight" panose="020B0402040204020203" pitchFamily="34" charset="0"/>
                <a:cs typeface="Segoe UI Semilight" panose="020B0402040204020203" pitchFamily="34" charset="0"/>
              </a:rPr>
              <a:t> Please check with the instructions in the embeded document given below.</a:t>
            </a:r>
          </a:p>
          <a:p>
            <a:endParaRPr lang="en-US" b="1" dirty="0"/>
          </a:p>
        </p:txBody>
      </p:sp>
      <p:sp>
        <p:nvSpPr>
          <p:cNvPr id="6" name="TextBox 5">
            <a:extLst>
              <a:ext uri="{FF2B5EF4-FFF2-40B4-BE49-F238E27FC236}">
                <a16:creationId xmlns:a16="http://schemas.microsoft.com/office/drawing/2014/main" id="{E4CDEC08-6AEF-41F4-ABC0-B89430F7EB9D}"/>
              </a:ext>
            </a:extLst>
          </p:cNvPr>
          <p:cNvSpPr txBox="1"/>
          <p:nvPr/>
        </p:nvSpPr>
        <p:spPr>
          <a:xfrm>
            <a:off x="1439694" y="4309782"/>
            <a:ext cx="8920264" cy="877163"/>
          </a:xfrm>
          <a:prstGeom prst="rect">
            <a:avLst/>
          </a:prstGeom>
          <a:noFill/>
        </p:spPr>
        <p:txBody>
          <a:bodyPr wrap="square" rtlCol="0">
            <a:spAutoFit/>
          </a:bodyPr>
          <a:lstStyle/>
          <a:p>
            <a:r>
              <a:rPr lang="en-US" sz="2000" dirty="0">
                <a:solidFill>
                  <a:srgbClr val="D24726"/>
                </a:solidFill>
                <a:latin typeface="Segoe UI Light" panose="020B0702040204020203" pitchFamily="34" charset="0"/>
                <a:ea typeface="+mj-ea"/>
                <a:cs typeface="Segoe UI" panose="020B0502040204020203" pitchFamily="34" charset="0"/>
              </a:rPr>
              <a:t>File Location in Project</a:t>
            </a:r>
          </a:p>
          <a:p>
            <a:endParaRPr lang="en-US" dirty="0"/>
          </a:p>
          <a:p>
            <a:r>
              <a:rPr lang="en-US" sz="1300" b="1" dirty="0">
                <a:solidFill>
                  <a:schemeClr val="tx1">
                    <a:lumMod val="65000"/>
                    <a:lumOff val="35000"/>
                  </a:schemeClr>
                </a:solidFill>
                <a:latin typeface="Segoe UI Semilight" panose="020B0402040204020203" pitchFamily="34" charset="0"/>
                <a:cs typeface="Segoe UI Semilight" panose="020B0402040204020203" pitchFamily="34" charset="0"/>
              </a:rPr>
              <a:t>                         SoFi_TMDB_API_Project/User Manuals/ The movie DB Signup Manual</a:t>
            </a:r>
          </a:p>
        </p:txBody>
      </p:sp>
      <p:graphicFrame>
        <p:nvGraphicFramePr>
          <p:cNvPr id="3" name="Object 2">
            <a:extLst>
              <a:ext uri="{FF2B5EF4-FFF2-40B4-BE49-F238E27FC236}">
                <a16:creationId xmlns:a16="http://schemas.microsoft.com/office/drawing/2014/main" id="{9CBD8099-8690-47F2-9CCC-F84F101CD937}"/>
              </a:ext>
            </a:extLst>
          </p:cNvPr>
          <p:cNvGraphicFramePr>
            <a:graphicFrameLocks noChangeAspect="1"/>
          </p:cNvGraphicFramePr>
          <p:nvPr>
            <p:extLst>
              <p:ext uri="{D42A27DB-BD31-4B8C-83A1-F6EECF244321}">
                <p14:modId xmlns:p14="http://schemas.microsoft.com/office/powerpoint/2010/main" val="1445513653"/>
              </p:ext>
            </p:extLst>
          </p:nvPr>
        </p:nvGraphicFramePr>
        <p:xfrm>
          <a:off x="4088860" y="3143099"/>
          <a:ext cx="1695855" cy="1166256"/>
        </p:xfrm>
        <a:graphic>
          <a:graphicData uri="http://schemas.openxmlformats.org/presentationml/2006/ole">
            <mc:AlternateContent xmlns:mc="http://schemas.openxmlformats.org/markup-compatibility/2006">
              <mc:Choice xmlns:v="urn:schemas-microsoft-com:vml" Requires="v">
                <p:oleObj spid="_x0000_s3082" name="Acrobat Document" showAsIcon="1" r:id="rId4" imgW="914400" imgH="771480" progId="AcroExch.Document.DC">
                  <p:embed/>
                </p:oleObj>
              </mc:Choice>
              <mc:Fallback>
                <p:oleObj name="Acrobat Document" showAsIcon="1" r:id="rId4" imgW="914400" imgH="771480" progId="AcroExch.Document.DC">
                  <p:embed/>
                  <p:pic>
                    <p:nvPicPr>
                      <p:cNvPr id="0" name=""/>
                      <p:cNvPicPr/>
                      <p:nvPr/>
                    </p:nvPicPr>
                    <p:blipFill>
                      <a:blip r:embed="rId5"/>
                      <a:stretch>
                        <a:fillRect/>
                      </a:stretch>
                    </p:blipFill>
                    <p:spPr>
                      <a:xfrm>
                        <a:off x="4088860" y="3143099"/>
                        <a:ext cx="1695855" cy="1166256"/>
                      </a:xfrm>
                      <a:prstGeom prst="rect">
                        <a:avLst/>
                      </a:prstGeom>
                    </p:spPr>
                  </p:pic>
                </p:oleObj>
              </mc:Fallback>
            </mc:AlternateContent>
          </a:graphicData>
        </a:graphic>
      </p:graphicFrame>
    </p:spTree>
    <p:extLst>
      <p:ext uri="{BB962C8B-B14F-4D97-AF65-F5344CB8AC3E}">
        <p14:creationId xmlns:p14="http://schemas.microsoft.com/office/powerpoint/2010/main" val="647740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D7C71-5E47-4A03-BEC1-278C98E4160B}"/>
              </a:ext>
            </a:extLst>
          </p:cNvPr>
          <p:cNvSpPr>
            <a:spLocks noGrp="1"/>
          </p:cNvSpPr>
          <p:nvPr>
            <p:ph type="title"/>
          </p:nvPr>
        </p:nvSpPr>
        <p:spPr>
          <a:xfrm>
            <a:off x="838200" y="345670"/>
            <a:ext cx="10515600" cy="1325563"/>
          </a:xfrm>
        </p:spPr>
        <p:txBody>
          <a:bodyPr/>
          <a:lstStyle/>
          <a:p>
            <a:r>
              <a:rPr lang="en-US" sz="3600" dirty="0">
                <a:solidFill>
                  <a:srgbClr val="D24726"/>
                </a:solidFill>
                <a:latin typeface="Segoe UI Light" panose="020B0702040204020203" pitchFamily="34" charset="0"/>
                <a:cs typeface="Segoe UI" panose="020B0502040204020203" pitchFamily="34" charset="0"/>
              </a:rPr>
              <a:t>How</a:t>
            </a:r>
            <a:r>
              <a:rPr lang="en-US" sz="2000" dirty="0">
                <a:solidFill>
                  <a:srgbClr val="D24726"/>
                </a:solidFill>
                <a:latin typeface="Segoe UI Light" panose="020B0702040204020203" pitchFamily="34" charset="0"/>
                <a:cs typeface="Segoe UI" panose="020B0502040204020203" pitchFamily="34" charset="0"/>
              </a:rPr>
              <a:t> </a:t>
            </a:r>
            <a:r>
              <a:rPr lang="en-US" sz="3600" dirty="0">
                <a:solidFill>
                  <a:srgbClr val="D24726"/>
                </a:solidFill>
                <a:latin typeface="Segoe UI Light" panose="020B0702040204020203" pitchFamily="34" charset="0"/>
                <a:cs typeface="Segoe UI" panose="020B0502040204020203" pitchFamily="34" charset="0"/>
              </a:rPr>
              <a:t>To Request for API Key</a:t>
            </a:r>
          </a:p>
        </p:txBody>
      </p:sp>
      <p:sp>
        <p:nvSpPr>
          <p:cNvPr id="5" name="TextBox 4">
            <a:extLst>
              <a:ext uri="{FF2B5EF4-FFF2-40B4-BE49-F238E27FC236}">
                <a16:creationId xmlns:a16="http://schemas.microsoft.com/office/drawing/2014/main" id="{6772DE96-0820-41E2-83A1-602191135105}"/>
              </a:ext>
            </a:extLst>
          </p:cNvPr>
          <p:cNvSpPr txBox="1"/>
          <p:nvPr/>
        </p:nvSpPr>
        <p:spPr>
          <a:xfrm>
            <a:off x="1235413" y="2003898"/>
            <a:ext cx="8920264" cy="569387"/>
          </a:xfrm>
          <a:prstGeom prst="rect">
            <a:avLst/>
          </a:prstGeom>
          <a:noFill/>
        </p:spPr>
        <p:txBody>
          <a:bodyPr wrap="square" rtlCol="0">
            <a:spAutoFit/>
          </a:bodyPr>
          <a:lstStyle/>
          <a:p>
            <a:pPr marL="285750" indent="-285750">
              <a:buFont typeface="Wingdings" panose="05000000000000000000" pitchFamily="2" charset="2"/>
              <a:buChar char="Ø"/>
            </a:pPr>
            <a:r>
              <a:rPr lang="en-US" sz="1300" b="1" dirty="0">
                <a:solidFill>
                  <a:schemeClr val="tx1">
                    <a:lumMod val="65000"/>
                    <a:lumOff val="35000"/>
                  </a:schemeClr>
                </a:solidFill>
                <a:latin typeface="Segoe UI Semilight" panose="020B0402040204020203" pitchFamily="34" charset="0"/>
                <a:cs typeface="Segoe UI Semilight" panose="020B0402040204020203" pitchFamily="34" charset="0"/>
              </a:rPr>
              <a:t> Please check with the instructions in the embeded document given below.</a:t>
            </a:r>
          </a:p>
          <a:p>
            <a:endParaRPr lang="en-US" b="1" dirty="0"/>
          </a:p>
        </p:txBody>
      </p:sp>
      <p:sp>
        <p:nvSpPr>
          <p:cNvPr id="6" name="TextBox 5">
            <a:extLst>
              <a:ext uri="{FF2B5EF4-FFF2-40B4-BE49-F238E27FC236}">
                <a16:creationId xmlns:a16="http://schemas.microsoft.com/office/drawing/2014/main" id="{E4CDEC08-6AEF-41F4-ABC0-B89430F7EB9D}"/>
              </a:ext>
            </a:extLst>
          </p:cNvPr>
          <p:cNvSpPr txBox="1"/>
          <p:nvPr/>
        </p:nvSpPr>
        <p:spPr>
          <a:xfrm>
            <a:off x="1439694" y="4309782"/>
            <a:ext cx="8920264" cy="877163"/>
          </a:xfrm>
          <a:prstGeom prst="rect">
            <a:avLst/>
          </a:prstGeom>
          <a:noFill/>
        </p:spPr>
        <p:txBody>
          <a:bodyPr wrap="square" rtlCol="0">
            <a:spAutoFit/>
          </a:bodyPr>
          <a:lstStyle/>
          <a:p>
            <a:r>
              <a:rPr lang="en-US" sz="2000" dirty="0">
                <a:solidFill>
                  <a:srgbClr val="D24726"/>
                </a:solidFill>
                <a:latin typeface="Segoe UI Light" panose="020B0702040204020203" pitchFamily="34" charset="0"/>
                <a:ea typeface="+mj-ea"/>
                <a:cs typeface="Segoe UI" panose="020B0502040204020203" pitchFamily="34" charset="0"/>
              </a:rPr>
              <a:t>File Location in Project</a:t>
            </a:r>
          </a:p>
          <a:p>
            <a:endParaRPr lang="en-US" dirty="0"/>
          </a:p>
          <a:p>
            <a:r>
              <a:rPr lang="en-US" sz="1300" b="1" dirty="0">
                <a:solidFill>
                  <a:schemeClr val="tx1">
                    <a:lumMod val="65000"/>
                    <a:lumOff val="35000"/>
                  </a:schemeClr>
                </a:solidFill>
                <a:latin typeface="Segoe UI Semilight" panose="020B0402040204020203" pitchFamily="34" charset="0"/>
                <a:cs typeface="Segoe UI Semilight" panose="020B0402040204020203" pitchFamily="34" charset="0"/>
              </a:rPr>
              <a:t>                         SoFi_TMDB_API_Project/User Manuals/ How_To_get_API_Key Manual</a:t>
            </a:r>
          </a:p>
        </p:txBody>
      </p:sp>
      <p:graphicFrame>
        <p:nvGraphicFramePr>
          <p:cNvPr id="4" name="Object 3">
            <a:extLst>
              <a:ext uri="{FF2B5EF4-FFF2-40B4-BE49-F238E27FC236}">
                <a16:creationId xmlns:a16="http://schemas.microsoft.com/office/drawing/2014/main" id="{8D7A394B-5F21-466C-A0E4-9AE6931FEB8B}"/>
              </a:ext>
            </a:extLst>
          </p:cNvPr>
          <p:cNvGraphicFramePr>
            <a:graphicFrameLocks noChangeAspect="1"/>
          </p:cNvGraphicFramePr>
          <p:nvPr>
            <p:extLst>
              <p:ext uri="{D42A27DB-BD31-4B8C-83A1-F6EECF244321}">
                <p14:modId xmlns:p14="http://schemas.microsoft.com/office/powerpoint/2010/main" val="2061297309"/>
              </p:ext>
            </p:extLst>
          </p:nvPr>
        </p:nvGraphicFramePr>
        <p:xfrm>
          <a:off x="3746852" y="2989381"/>
          <a:ext cx="1574177" cy="1080459"/>
        </p:xfrm>
        <a:graphic>
          <a:graphicData uri="http://schemas.openxmlformats.org/presentationml/2006/ole">
            <mc:AlternateContent xmlns:mc="http://schemas.openxmlformats.org/markup-compatibility/2006">
              <mc:Choice xmlns:v="urn:schemas-microsoft-com:vml" Requires="v">
                <p:oleObj spid="_x0000_s4106" name="Acrobat Document" showAsIcon="1" r:id="rId3" imgW="914400" imgH="771480" progId="AcroExch.Document.DC">
                  <p:embed/>
                </p:oleObj>
              </mc:Choice>
              <mc:Fallback>
                <p:oleObj name="Acrobat Document" showAsIcon="1" r:id="rId3" imgW="914400" imgH="771480" progId="AcroExch.Document.DC">
                  <p:embed/>
                  <p:pic>
                    <p:nvPicPr>
                      <p:cNvPr id="0" name=""/>
                      <p:cNvPicPr/>
                      <p:nvPr/>
                    </p:nvPicPr>
                    <p:blipFill>
                      <a:blip r:embed="rId4"/>
                      <a:stretch>
                        <a:fillRect/>
                      </a:stretch>
                    </p:blipFill>
                    <p:spPr>
                      <a:xfrm>
                        <a:off x="3746852" y="2989381"/>
                        <a:ext cx="1574177" cy="1080459"/>
                      </a:xfrm>
                      <a:prstGeom prst="rect">
                        <a:avLst/>
                      </a:prstGeom>
                    </p:spPr>
                  </p:pic>
                </p:oleObj>
              </mc:Fallback>
            </mc:AlternateContent>
          </a:graphicData>
        </a:graphic>
      </p:graphicFrame>
    </p:spTree>
    <p:extLst>
      <p:ext uri="{BB962C8B-B14F-4D97-AF65-F5344CB8AC3E}">
        <p14:creationId xmlns:p14="http://schemas.microsoft.com/office/powerpoint/2010/main" val="3992317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D7C71-5E47-4A03-BEC1-278C98E4160B}"/>
              </a:ext>
            </a:extLst>
          </p:cNvPr>
          <p:cNvSpPr>
            <a:spLocks noGrp="1"/>
          </p:cNvSpPr>
          <p:nvPr>
            <p:ph type="title"/>
          </p:nvPr>
        </p:nvSpPr>
        <p:spPr>
          <a:xfrm>
            <a:off x="838200" y="345670"/>
            <a:ext cx="10515600" cy="1325563"/>
          </a:xfrm>
        </p:spPr>
        <p:txBody>
          <a:bodyPr/>
          <a:lstStyle/>
          <a:p>
            <a:r>
              <a:rPr lang="en-US" sz="3600" dirty="0">
                <a:solidFill>
                  <a:srgbClr val="D24726"/>
                </a:solidFill>
                <a:latin typeface="Segoe UI Light" panose="020B0702040204020203" pitchFamily="34" charset="0"/>
                <a:cs typeface="Segoe UI" panose="020B0502040204020203" pitchFamily="34" charset="0"/>
              </a:rPr>
              <a:t>How To Clone Project From GitHub</a:t>
            </a:r>
          </a:p>
        </p:txBody>
      </p:sp>
      <p:sp>
        <p:nvSpPr>
          <p:cNvPr id="5" name="TextBox 4">
            <a:extLst>
              <a:ext uri="{FF2B5EF4-FFF2-40B4-BE49-F238E27FC236}">
                <a16:creationId xmlns:a16="http://schemas.microsoft.com/office/drawing/2014/main" id="{6772DE96-0820-41E2-83A1-602191135105}"/>
              </a:ext>
            </a:extLst>
          </p:cNvPr>
          <p:cNvSpPr txBox="1"/>
          <p:nvPr/>
        </p:nvSpPr>
        <p:spPr>
          <a:xfrm>
            <a:off x="1235413" y="2003898"/>
            <a:ext cx="8920264" cy="569387"/>
          </a:xfrm>
          <a:prstGeom prst="rect">
            <a:avLst/>
          </a:prstGeom>
          <a:noFill/>
        </p:spPr>
        <p:txBody>
          <a:bodyPr wrap="square" rtlCol="0">
            <a:spAutoFit/>
          </a:bodyPr>
          <a:lstStyle/>
          <a:p>
            <a:pPr marL="285750" indent="-285750">
              <a:buFont typeface="Wingdings" panose="05000000000000000000" pitchFamily="2" charset="2"/>
              <a:buChar char="Ø"/>
            </a:pPr>
            <a:r>
              <a:rPr lang="en-US" sz="1300" b="1" dirty="0">
                <a:solidFill>
                  <a:schemeClr val="tx1">
                    <a:lumMod val="65000"/>
                    <a:lumOff val="35000"/>
                  </a:schemeClr>
                </a:solidFill>
                <a:latin typeface="Segoe UI Semilight" panose="020B0402040204020203" pitchFamily="34" charset="0"/>
                <a:cs typeface="Segoe UI Semilight" panose="020B0402040204020203" pitchFamily="34" charset="0"/>
              </a:rPr>
              <a:t> Please check with the instructions in the embeded document given below.</a:t>
            </a:r>
          </a:p>
          <a:p>
            <a:endParaRPr lang="en-US" b="1" dirty="0"/>
          </a:p>
        </p:txBody>
      </p:sp>
      <p:sp>
        <p:nvSpPr>
          <p:cNvPr id="6" name="TextBox 5">
            <a:extLst>
              <a:ext uri="{FF2B5EF4-FFF2-40B4-BE49-F238E27FC236}">
                <a16:creationId xmlns:a16="http://schemas.microsoft.com/office/drawing/2014/main" id="{E4CDEC08-6AEF-41F4-ABC0-B89430F7EB9D}"/>
              </a:ext>
            </a:extLst>
          </p:cNvPr>
          <p:cNvSpPr txBox="1"/>
          <p:nvPr/>
        </p:nvSpPr>
        <p:spPr>
          <a:xfrm>
            <a:off x="1439694" y="4309782"/>
            <a:ext cx="8920264" cy="1184940"/>
          </a:xfrm>
          <a:prstGeom prst="rect">
            <a:avLst/>
          </a:prstGeom>
          <a:noFill/>
        </p:spPr>
        <p:txBody>
          <a:bodyPr wrap="square" rtlCol="0">
            <a:spAutoFit/>
          </a:bodyPr>
          <a:lstStyle/>
          <a:p>
            <a:endParaRPr lang="en-US" sz="2000" dirty="0">
              <a:solidFill>
                <a:srgbClr val="D24726"/>
              </a:solidFill>
              <a:latin typeface="Segoe UI Light" panose="020B0702040204020203" pitchFamily="34" charset="0"/>
              <a:ea typeface="+mj-ea"/>
              <a:cs typeface="Segoe UI" panose="020B0502040204020203" pitchFamily="34" charset="0"/>
            </a:endParaRPr>
          </a:p>
          <a:p>
            <a:r>
              <a:rPr lang="en-US" sz="2000" dirty="0">
                <a:solidFill>
                  <a:srgbClr val="D24726"/>
                </a:solidFill>
                <a:latin typeface="Segoe UI Light" panose="020B0702040204020203" pitchFamily="34" charset="0"/>
                <a:ea typeface="+mj-ea"/>
                <a:cs typeface="Segoe UI" panose="020B0502040204020203" pitchFamily="34" charset="0"/>
              </a:rPr>
              <a:t>File Location in Project</a:t>
            </a:r>
          </a:p>
          <a:p>
            <a:endParaRPr lang="en-US" dirty="0"/>
          </a:p>
          <a:p>
            <a:r>
              <a:rPr lang="en-US" sz="1300" b="1" dirty="0">
                <a:solidFill>
                  <a:schemeClr val="tx1">
                    <a:lumMod val="65000"/>
                    <a:lumOff val="35000"/>
                  </a:schemeClr>
                </a:solidFill>
                <a:latin typeface="Segoe UI Semilight" panose="020B0402040204020203" pitchFamily="34" charset="0"/>
                <a:cs typeface="Segoe UI Semilight" panose="020B0402040204020203" pitchFamily="34" charset="0"/>
              </a:rPr>
              <a:t>                         SoFi_TMDB_API_Project/User Manuals/ How To Clone Project From </a:t>
            </a:r>
            <a:r>
              <a:rPr lang="en-US" sz="1300" b="1" dirty="0" err="1">
                <a:solidFill>
                  <a:schemeClr val="tx1">
                    <a:lumMod val="65000"/>
                    <a:lumOff val="35000"/>
                  </a:schemeClr>
                </a:solidFill>
                <a:latin typeface="Segoe UI Semilight" panose="020B0402040204020203" pitchFamily="34" charset="0"/>
                <a:cs typeface="Segoe UI Semilight" panose="020B0402040204020203" pitchFamily="34" charset="0"/>
              </a:rPr>
              <a:t>Github</a:t>
            </a:r>
            <a:r>
              <a:rPr lang="en-US" sz="1300" b="1" dirty="0">
                <a:solidFill>
                  <a:schemeClr val="tx1">
                    <a:lumMod val="65000"/>
                    <a:lumOff val="35000"/>
                  </a:schemeClr>
                </a:solidFill>
                <a:latin typeface="Segoe UI Semilight" panose="020B0402040204020203" pitchFamily="34" charset="0"/>
                <a:cs typeface="Segoe UI Semilight" panose="020B0402040204020203" pitchFamily="34" charset="0"/>
              </a:rPr>
              <a:t> Manual.pdf</a:t>
            </a:r>
          </a:p>
        </p:txBody>
      </p:sp>
      <p:graphicFrame>
        <p:nvGraphicFramePr>
          <p:cNvPr id="4" name="Object 3">
            <a:extLst>
              <a:ext uri="{FF2B5EF4-FFF2-40B4-BE49-F238E27FC236}">
                <a16:creationId xmlns:a16="http://schemas.microsoft.com/office/drawing/2014/main" id="{32F8B25F-730E-4449-8738-2853179C0506}"/>
              </a:ext>
            </a:extLst>
          </p:cNvPr>
          <p:cNvGraphicFramePr>
            <a:graphicFrameLocks noChangeAspect="1"/>
          </p:cNvGraphicFramePr>
          <p:nvPr>
            <p:extLst>
              <p:ext uri="{D42A27DB-BD31-4B8C-83A1-F6EECF244321}">
                <p14:modId xmlns:p14="http://schemas.microsoft.com/office/powerpoint/2010/main" val="3603602382"/>
              </p:ext>
            </p:extLst>
          </p:nvPr>
        </p:nvGraphicFramePr>
        <p:xfrm>
          <a:off x="3803179" y="2811294"/>
          <a:ext cx="2303380" cy="1184940"/>
        </p:xfrm>
        <a:graphic>
          <a:graphicData uri="http://schemas.openxmlformats.org/presentationml/2006/ole">
            <mc:AlternateContent xmlns:mc="http://schemas.openxmlformats.org/markup-compatibility/2006">
              <mc:Choice xmlns:v="urn:schemas-microsoft-com:vml" Requires="v">
                <p:oleObj spid="_x0000_s5129" name="Acrobat Document" showAsIcon="1" r:id="rId3" imgW="914400" imgH="771480" progId="AcroExch.Document.DC">
                  <p:embed/>
                </p:oleObj>
              </mc:Choice>
              <mc:Fallback>
                <p:oleObj name="Acrobat Document" showAsIcon="1" r:id="rId3" imgW="914400" imgH="771480" progId="AcroExch.Document.DC">
                  <p:embed/>
                  <p:pic>
                    <p:nvPicPr>
                      <p:cNvPr id="0" name=""/>
                      <p:cNvPicPr/>
                      <p:nvPr/>
                    </p:nvPicPr>
                    <p:blipFill>
                      <a:blip r:embed="rId4"/>
                      <a:stretch>
                        <a:fillRect/>
                      </a:stretch>
                    </p:blipFill>
                    <p:spPr>
                      <a:xfrm>
                        <a:off x="3803179" y="2811294"/>
                        <a:ext cx="2303380" cy="1184940"/>
                      </a:xfrm>
                      <a:prstGeom prst="rect">
                        <a:avLst/>
                      </a:prstGeom>
                    </p:spPr>
                  </p:pic>
                </p:oleObj>
              </mc:Fallback>
            </mc:AlternateContent>
          </a:graphicData>
        </a:graphic>
      </p:graphicFrame>
    </p:spTree>
    <p:extLst>
      <p:ext uri="{BB962C8B-B14F-4D97-AF65-F5344CB8AC3E}">
        <p14:creationId xmlns:p14="http://schemas.microsoft.com/office/powerpoint/2010/main" val="252090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D7C71-5E47-4A03-BEC1-278C98E4160B}"/>
              </a:ext>
            </a:extLst>
          </p:cNvPr>
          <p:cNvSpPr>
            <a:spLocks noGrp="1"/>
          </p:cNvSpPr>
          <p:nvPr>
            <p:ph type="title"/>
          </p:nvPr>
        </p:nvSpPr>
        <p:spPr>
          <a:xfrm>
            <a:off x="223737" y="345670"/>
            <a:ext cx="11624552" cy="1325563"/>
          </a:xfrm>
        </p:spPr>
        <p:txBody>
          <a:bodyPr>
            <a:normAutofit/>
          </a:bodyPr>
          <a:lstStyle/>
          <a:p>
            <a:r>
              <a:rPr lang="en-US" sz="3600" dirty="0">
                <a:solidFill>
                  <a:srgbClr val="D24726"/>
                </a:solidFill>
                <a:latin typeface="Segoe UI Light" panose="020B0702040204020203" pitchFamily="34" charset="0"/>
                <a:cs typeface="Segoe UI" panose="020B0502040204020203" pitchFamily="34" charset="0"/>
              </a:rPr>
              <a:t>Installation Configuration and Run Project Manual</a:t>
            </a:r>
          </a:p>
        </p:txBody>
      </p:sp>
      <p:sp>
        <p:nvSpPr>
          <p:cNvPr id="5" name="TextBox 4">
            <a:extLst>
              <a:ext uri="{FF2B5EF4-FFF2-40B4-BE49-F238E27FC236}">
                <a16:creationId xmlns:a16="http://schemas.microsoft.com/office/drawing/2014/main" id="{6772DE96-0820-41E2-83A1-602191135105}"/>
              </a:ext>
            </a:extLst>
          </p:cNvPr>
          <p:cNvSpPr txBox="1"/>
          <p:nvPr/>
        </p:nvSpPr>
        <p:spPr>
          <a:xfrm>
            <a:off x="1235413" y="2003898"/>
            <a:ext cx="8920264" cy="569387"/>
          </a:xfrm>
          <a:prstGeom prst="rect">
            <a:avLst/>
          </a:prstGeom>
          <a:noFill/>
        </p:spPr>
        <p:txBody>
          <a:bodyPr wrap="square" rtlCol="0">
            <a:spAutoFit/>
          </a:bodyPr>
          <a:lstStyle/>
          <a:p>
            <a:pPr marL="285750" indent="-285750">
              <a:buFont typeface="Wingdings" panose="05000000000000000000" pitchFamily="2" charset="2"/>
              <a:buChar char="Ø"/>
            </a:pPr>
            <a:r>
              <a:rPr lang="en-US" sz="1300" b="1" dirty="0">
                <a:solidFill>
                  <a:schemeClr val="tx1">
                    <a:lumMod val="65000"/>
                    <a:lumOff val="35000"/>
                  </a:schemeClr>
                </a:solidFill>
                <a:latin typeface="Segoe UI Semilight" panose="020B0402040204020203" pitchFamily="34" charset="0"/>
                <a:cs typeface="Segoe UI Semilight" panose="020B0402040204020203" pitchFamily="34" charset="0"/>
              </a:rPr>
              <a:t> Please check with the instructions in the embeded document given below.</a:t>
            </a:r>
          </a:p>
          <a:p>
            <a:endParaRPr lang="en-US" b="1" dirty="0"/>
          </a:p>
        </p:txBody>
      </p:sp>
      <p:sp>
        <p:nvSpPr>
          <p:cNvPr id="6" name="TextBox 5">
            <a:extLst>
              <a:ext uri="{FF2B5EF4-FFF2-40B4-BE49-F238E27FC236}">
                <a16:creationId xmlns:a16="http://schemas.microsoft.com/office/drawing/2014/main" id="{E4CDEC08-6AEF-41F4-ABC0-B89430F7EB9D}"/>
              </a:ext>
            </a:extLst>
          </p:cNvPr>
          <p:cNvSpPr txBox="1"/>
          <p:nvPr/>
        </p:nvSpPr>
        <p:spPr>
          <a:xfrm>
            <a:off x="1439694" y="4309782"/>
            <a:ext cx="8920264" cy="1184940"/>
          </a:xfrm>
          <a:prstGeom prst="rect">
            <a:avLst/>
          </a:prstGeom>
          <a:noFill/>
        </p:spPr>
        <p:txBody>
          <a:bodyPr wrap="square" rtlCol="0">
            <a:spAutoFit/>
          </a:bodyPr>
          <a:lstStyle/>
          <a:p>
            <a:endParaRPr lang="en-US" sz="2000" dirty="0">
              <a:solidFill>
                <a:srgbClr val="D24726"/>
              </a:solidFill>
              <a:latin typeface="Segoe UI Light" panose="020B0702040204020203" pitchFamily="34" charset="0"/>
              <a:ea typeface="+mj-ea"/>
              <a:cs typeface="Segoe UI" panose="020B0502040204020203" pitchFamily="34" charset="0"/>
            </a:endParaRPr>
          </a:p>
          <a:p>
            <a:r>
              <a:rPr lang="en-US" sz="2000" dirty="0">
                <a:solidFill>
                  <a:srgbClr val="D24726"/>
                </a:solidFill>
                <a:latin typeface="Segoe UI Light" panose="020B0702040204020203" pitchFamily="34" charset="0"/>
                <a:ea typeface="+mj-ea"/>
                <a:cs typeface="Segoe UI" panose="020B0502040204020203" pitchFamily="34" charset="0"/>
              </a:rPr>
              <a:t>File Location in Project</a:t>
            </a:r>
          </a:p>
          <a:p>
            <a:endParaRPr lang="en-US" dirty="0"/>
          </a:p>
          <a:p>
            <a:r>
              <a:rPr lang="en-US" sz="1300" b="1" dirty="0">
                <a:solidFill>
                  <a:schemeClr val="tx1">
                    <a:lumMod val="65000"/>
                    <a:lumOff val="35000"/>
                  </a:schemeClr>
                </a:solidFill>
                <a:latin typeface="Segoe UI Semilight" panose="020B0402040204020203" pitchFamily="34" charset="0"/>
                <a:cs typeface="Segoe UI Semilight" panose="020B0402040204020203" pitchFamily="34" charset="0"/>
              </a:rPr>
              <a:t>                         SoFi_TMDB_API_Project/User Manuals/ Installation_Configuration_and_Run_Project_Manual.pdf</a:t>
            </a:r>
          </a:p>
        </p:txBody>
      </p:sp>
      <p:graphicFrame>
        <p:nvGraphicFramePr>
          <p:cNvPr id="3" name="Object 2">
            <a:extLst>
              <a:ext uri="{FF2B5EF4-FFF2-40B4-BE49-F238E27FC236}">
                <a16:creationId xmlns:a16="http://schemas.microsoft.com/office/drawing/2014/main" id="{2AD6B419-19AD-4D4C-963E-8BA64AA8E544}"/>
              </a:ext>
            </a:extLst>
          </p:cNvPr>
          <p:cNvGraphicFramePr>
            <a:graphicFrameLocks noChangeAspect="1"/>
          </p:cNvGraphicFramePr>
          <p:nvPr>
            <p:extLst>
              <p:ext uri="{D42A27DB-BD31-4B8C-83A1-F6EECF244321}">
                <p14:modId xmlns:p14="http://schemas.microsoft.com/office/powerpoint/2010/main" val="2700753143"/>
              </p:ext>
            </p:extLst>
          </p:nvPr>
        </p:nvGraphicFramePr>
        <p:xfrm>
          <a:off x="3554392" y="2793673"/>
          <a:ext cx="2225172" cy="1281460"/>
        </p:xfrm>
        <a:graphic>
          <a:graphicData uri="http://schemas.openxmlformats.org/presentationml/2006/ole">
            <mc:AlternateContent xmlns:mc="http://schemas.openxmlformats.org/markup-compatibility/2006">
              <mc:Choice xmlns:v="urn:schemas-microsoft-com:vml" Requires="v">
                <p:oleObj spid="_x0000_s6148" name="Acrobat Document" showAsIcon="1" r:id="rId3" imgW="914400" imgH="771480" progId="AcroExch.Document.DC">
                  <p:embed/>
                </p:oleObj>
              </mc:Choice>
              <mc:Fallback>
                <p:oleObj name="Acrobat Document" showAsIcon="1" r:id="rId3" imgW="914400" imgH="771480" progId="AcroExch.Document.DC">
                  <p:embed/>
                  <p:pic>
                    <p:nvPicPr>
                      <p:cNvPr id="0" name=""/>
                      <p:cNvPicPr/>
                      <p:nvPr/>
                    </p:nvPicPr>
                    <p:blipFill>
                      <a:blip r:embed="rId4"/>
                      <a:stretch>
                        <a:fillRect/>
                      </a:stretch>
                    </p:blipFill>
                    <p:spPr>
                      <a:xfrm>
                        <a:off x="3554392" y="2793673"/>
                        <a:ext cx="2225172" cy="1281460"/>
                      </a:xfrm>
                      <a:prstGeom prst="rect">
                        <a:avLst/>
                      </a:prstGeom>
                    </p:spPr>
                  </p:pic>
                </p:oleObj>
              </mc:Fallback>
            </mc:AlternateContent>
          </a:graphicData>
        </a:graphic>
      </p:graphicFrame>
    </p:spTree>
    <p:extLst>
      <p:ext uri="{BB962C8B-B14F-4D97-AF65-F5344CB8AC3E}">
        <p14:creationId xmlns:p14="http://schemas.microsoft.com/office/powerpoint/2010/main" val="30079775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QuickStarter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4">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270</TotalTime>
  <Words>756</Words>
  <Application>Microsoft Office PowerPoint</Application>
  <PresentationFormat>Widescreen</PresentationFormat>
  <Paragraphs>71</Paragraphs>
  <Slides>8</Slides>
  <Notes>4</Notes>
  <HiddenSlides>1</HiddenSlides>
  <MMClips>0</MMClips>
  <ScaleCrop>false</ScaleCrop>
  <HeadingPairs>
    <vt:vector size="8" baseType="variant">
      <vt:variant>
        <vt:lpstr>Fonts Used</vt:lpstr>
      </vt:variant>
      <vt:variant>
        <vt:i4>9</vt:i4>
      </vt:variant>
      <vt:variant>
        <vt:lpstr>Theme</vt:lpstr>
      </vt:variant>
      <vt:variant>
        <vt:i4>2</vt:i4>
      </vt:variant>
      <vt:variant>
        <vt:lpstr>Embedded OLE Servers</vt:lpstr>
      </vt:variant>
      <vt:variant>
        <vt:i4>2</vt:i4>
      </vt:variant>
      <vt:variant>
        <vt:lpstr>Slide Titles</vt:lpstr>
      </vt:variant>
      <vt:variant>
        <vt:i4>8</vt:i4>
      </vt:variant>
    </vt:vector>
  </HeadingPairs>
  <TitlesOfParts>
    <vt:vector size="21" baseType="lpstr">
      <vt:lpstr>Arial</vt:lpstr>
      <vt:lpstr>Calibri</vt:lpstr>
      <vt:lpstr>Calibri Light</vt:lpstr>
      <vt:lpstr>Segoe UI</vt:lpstr>
      <vt:lpstr>Segoe UI Light</vt:lpstr>
      <vt:lpstr>Segoe UI Semibold</vt:lpstr>
      <vt:lpstr>Segoe UI Semilight</vt:lpstr>
      <vt:lpstr>Segoe UI Symbol</vt:lpstr>
      <vt:lpstr>Wingdings</vt:lpstr>
      <vt:lpstr>Office Theme</vt:lpstr>
      <vt:lpstr>QuickStarter Theme</vt:lpstr>
      <vt:lpstr>Acrobat Document</vt:lpstr>
      <vt:lpstr>Adobe Acrobat Document</vt:lpstr>
      <vt:lpstr>User Guide</vt:lpstr>
      <vt:lpstr>Here's your outline to get started</vt:lpstr>
      <vt:lpstr>Area of Improvement</vt:lpstr>
      <vt:lpstr>INSTALLATION GUIDE</vt:lpstr>
      <vt:lpstr>Sign up at https://www.themoviedb.org/</vt:lpstr>
      <vt:lpstr>How To Request for API Key</vt:lpstr>
      <vt:lpstr>How To Clone Project From GitHub</vt:lpstr>
      <vt:lpstr>Installation Configuration and Run Project Manual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Here's your outline to get started</dc:title>
  <dc:creator>Arpan Saini</dc:creator>
  <cp:lastModifiedBy>Arpan Saini</cp:lastModifiedBy>
  <cp:revision>17</cp:revision>
  <dcterms:created xsi:type="dcterms:W3CDTF">2018-04-08T19:13:54Z</dcterms:created>
  <dcterms:modified xsi:type="dcterms:W3CDTF">2018-04-09T04:21:29Z</dcterms:modified>
</cp:coreProperties>
</file>

<file path=docProps/thumbnail.jpeg>
</file>